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b="def" i="def"/>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png>
</file>

<file path=ppt/media/image2.png>
</file>

<file path=ppt/media/image3.png>
</file>

<file path=ppt/media/image4.png>
</file>

<file path=ppt/media/image5.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9" name="Shape 99"/>
          <p:cNvSpPr/>
          <p:nvPr>
            <p:ph type="sldImg"/>
          </p:nvPr>
        </p:nvSpPr>
        <p:spPr>
          <a:xfrm>
            <a:off x="1143000" y="685800"/>
            <a:ext cx="4572000" cy="3429000"/>
          </a:xfrm>
          <a:prstGeom prst="rect">
            <a:avLst/>
          </a:prstGeom>
        </p:spPr>
        <p:txBody>
          <a:bodyPr/>
          <a:lstStyle/>
          <a:p>
            <a:pPr/>
          </a:p>
        </p:txBody>
      </p:sp>
      <p:sp>
        <p:nvSpPr>
          <p:cNvPr id="100" name="Shape 10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 Id="rId3" Type="http://schemas.openxmlformats.org/officeDocument/2006/relationships/hyperlink" Target="https://www.biopharmadive.com/news/novartis-gene-therapy-application-contained-manipulated-data-fda-says/560346/" TargetMode="Externa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 Id="rId3" Type="http://schemas.openxmlformats.org/officeDocument/2006/relationships/hyperlink" Target="https://www.benchling.com/" TargetMode="External"/><Relationship Id="rId4" Type="http://schemas.openxmlformats.org/officeDocument/2006/relationships/hyperlink" Target="https://www.protocols.io/welcom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Shape 116"/>
          <p:cNvSpPr/>
          <p:nvPr>
            <p:ph type="sldImg"/>
          </p:nvPr>
        </p:nvSpPr>
        <p:spPr>
          <a:prstGeom prst="rect">
            <a:avLst/>
          </a:prstGeom>
        </p:spPr>
        <p:txBody>
          <a:bodyPr/>
          <a:lstStyle/>
          <a:p>
            <a:pPr/>
          </a:p>
        </p:txBody>
      </p:sp>
      <p:sp>
        <p:nvSpPr>
          <p:cNvPr id="117" name="Shape 117"/>
          <p:cNvSpPr/>
          <p:nvPr>
            <p:ph type="body" sz="quarter" idx="1"/>
          </p:nvPr>
        </p:nvSpPr>
        <p:spPr>
          <a:prstGeom prst="rect">
            <a:avLst/>
          </a:prstGeom>
        </p:spPr>
        <p:txBody>
          <a:bodyPr/>
          <a:lstStyle/>
          <a:p>
            <a:pPr>
              <a:defRPr b="1">
                <a:solidFill>
                  <a:srgbClr val="333333"/>
                </a:solidFill>
                <a:latin typeface="Ubuntu"/>
                <a:ea typeface="Ubuntu"/>
                <a:cs typeface="Ubuntu"/>
                <a:sym typeface="Ubuntu"/>
              </a:defRPr>
            </a:pPr>
            <a:r>
              <a:t>Advantages of traditional analog records</a:t>
            </a:r>
          </a:p>
          <a:p>
            <a:pPr>
              <a:buSzPct val="100000"/>
              <a:buFont typeface="Arial"/>
              <a:buChar char="•"/>
              <a:defRPr>
                <a:solidFill>
                  <a:srgbClr val="333333"/>
                </a:solidFill>
                <a:latin typeface="Ubuntu"/>
                <a:ea typeface="Ubuntu"/>
                <a:cs typeface="Ubuntu"/>
                <a:sym typeface="Ubuntu"/>
              </a:defRPr>
            </a:pPr>
            <a:r>
              <a:t>Ability to directly draw on your records</a:t>
            </a:r>
          </a:p>
          <a:p>
            <a:pPr>
              <a:buSzPct val="100000"/>
              <a:buFont typeface="Arial"/>
              <a:buChar char="•"/>
              <a:defRPr>
                <a:solidFill>
                  <a:srgbClr val="333333"/>
                </a:solidFill>
                <a:latin typeface="Ubuntu"/>
                <a:ea typeface="Ubuntu"/>
                <a:cs typeface="Ubuntu"/>
                <a:sym typeface="Ubuntu"/>
              </a:defRPr>
            </a:pPr>
            <a:r>
              <a:t>works regardless of internet/power access</a:t>
            </a:r>
          </a:p>
          <a:p>
            <a:pPr>
              <a:defRPr b="1">
                <a:solidFill>
                  <a:srgbClr val="333333"/>
                </a:solidFill>
                <a:latin typeface="Ubuntu"/>
                <a:ea typeface="Ubuntu"/>
                <a:cs typeface="Ubuntu"/>
                <a:sym typeface="Ubuntu"/>
              </a:defRPr>
            </a:pPr>
            <a:r>
              <a:t>Disadvantages of traditional analog records</a:t>
            </a:r>
          </a:p>
          <a:p>
            <a:pPr>
              <a:buSzPct val="100000"/>
              <a:buFont typeface="Arial"/>
              <a:buChar char="•"/>
              <a:defRPr>
                <a:solidFill>
                  <a:srgbClr val="333333"/>
                </a:solidFill>
                <a:latin typeface="Ubuntu"/>
                <a:ea typeface="Ubuntu"/>
                <a:cs typeface="Ubuntu"/>
                <a:sym typeface="Ubuntu"/>
              </a:defRPr>
            </a:pPr>
            <a:r>
              <a:t>can be lost and/or damaged (not Findable or Accessible)</a:t>
            </a:r>
          </a:p>
          <a:p>
            <a:pPr>
              <a:buSzPct val="100000"/>
              <a:buFont typeface="Arial"/>
              <a:buChar char="•"/>
              <a:defRPr>
                <a:solidFill>
                  <a:srgbClr val="333333"/>
                </a:solidFill>
                <a:latin typeface="Ubuntu"/>
                <a:ea typeface="Ubuntu"/>
                <a:cs typeface="Ubuntu"/>
                <a:sym typeface="Ubuntu"/>
              </a:defRPr>
            </a:pPr>
            <a:r>
              <a:t>only in one location at any time (not Findable or Accessible)</a:t>
            </a:r>
          </a:p>
          <a:p>
            <a:pPr>
              <a:buSzPct val="100000"/>
              <a:buFont typeface="Arial"/>
              <a:buChar char="•"/>
              <a:defRPr>
                <a:solidFill>
                  <a:srgbClr val="333333"/>
                </a:solidFill>
                <a:latin typeface="Ubuntu"/>
                <a:ea typeface="Ubuntu"/>
                <a:cs typeface="Ubuntu"/>
                <a:sym typeface="Ubuntu"/>
              </a:defRPr>
            </a:pPr>
            <a:r>
              <a:t>handwriting can make it less intelligible</a:t>
            </a:r>
          </a:p>
          <a:p>
            <a:pPr>
              <a:buSzPct val="100000"/>
              <a:buFont typeface="Arial"/>
              <a:buChar char="•"/>
              <a:defRPr>
                <a:solidFill>
                  <a:srgbClr val="333333"/>
                </a:solidFill>
                <a:latin typeface="Ubuntu"/>
                <a:ea typeface="Ubuntu"/>
                <a:cs typeface="Ubuntu"/>
                <a:sym typeface="Ubuntu"/>
              </a:defRPr>
            </a:pPr>
            <a:r>
              <a:t>harder to edit/move elements around smoothly (not Interoperable)</a:t>
            </a:r>
          </a:p>
          <a:p>
            <a:pPr>
              <a:buSzPct val="100000"/>
              <a:buFont typeface="Arial"/>
              <a:buChar char="•"/>
              <a:defRPr>
                <a:solidFill>
                  <a:srgbClr val="333333"/>
                </a:solidFill>
                <a:latin typeface="Ubuntu"/>
                <a:ea typeface="Ubuntu"/>
                <a:cs typeface="Ubuntu"/>
                <a:sym typeface="Ubuntu"/>
              </a:defRPr>
            </a:pPr>
            <a:r>
              <a:t>can’t store most data types (e.g. imaging data) in a useable way (not Reusable)</a:t>
            </a:r>
          </a:p>
          <a:p>
            <a:pPr>
              <a:defRPr b="1">
                <a:solidFill>
                  <a:srgbClr val="333333"/>
                </a:solidFill>
                <a:latin typeface="Ubuntu"/>
                <a:ea typeface="Ubuntu"/>
                <a:cs typeface="Ubuntu"/>
                <a:sym typeface="Ubuntu"/>
              </a:defRPr>
            </a:pPr>
            <a:r>
              <a:t>Advantages of digital records</a:t>
            </a:r>
          </a:p>
          <a:p>
            <a:pPr>
              <a:buSzPct val="100000"/>
              <a:buFont typeface="Arial"/>
              <a:buChar char="•"/>
              <a:defRPr>
                <a:solidFill>
                  <a:srgbClr val="333333"/>
                </a:solidFill>
                <a:latin typeface="Ubuntu"/>
                <a:ea typeface="Ubuntu"/>
                <a:cs typeface="Ubuntu"/>
                <a:sym typeface="Ubuntu"/>
              </a:defRPr>
            </a:pPr>
            <a:r>
              <a:t>Intelligible: can smoothly and easily move elements around to edit it</a:t>
            </a:r>
          </a:p>
          <a:p>
            <a:pPr>
              <a:buSzPct val="100000"/>
              <a:buFont typeface="Arial"/>
              <a:buChar char="•"/>
              <a:defRPr>
                <a:solidFill>
                  <a:srgbClr val="333333"/>
                </a:solidFill>
                <a:latin typeface="Ubuntu"/>
                <a:ea typeface="Ubuntu"/>
                <a:cs typeface="Ubuntu"/>
                <a:sym typeface="Ubuntu"/>
              </a:defRPr>
            </a:pPr>
            <a:r>
              <a:t>Findable and Accessible: can be shared instantly anywhere around the world, with anyone</a:t>
            </a:r>
          </a:p>
          <a:p>
            <a:pPr>
              <a:buSzPct val="100000"/>
              <a:buFont typeface="Arial"/>
              <a:buChar char="•"/>
              <a:defRPr>
                <a:solidFill>
                  <a:srgbClr val="333333"/>
                </a:solidFill>
                <a:latin typeface="Ubuntu"/>
                <a:ea typeface="Ubuntu"/>
                <a:cs typeface="Ubuntu"/>
                <a:sym typeface="Ubuntu"/>
              </a:defRPr>
            </a:pPr>
            <a:r>
              <a:t>Interoperable: can be easily commented on by anyone anywhere</a:t>
            </a:r>
          </a:p>
          <a:p>
            <a:pPr>
              <a:buSzPct val="100000"/>
              <a:buFont typeface="Arial"/>
              <a:buChar char="•"/>
              <a:defRPr>
                <a:solidFill>
                  <a:srgbClr val="333333"/>
                </a:solidFill>
                <a:latin typeface="Ubuntu"/>
                <a:ea typeface="Ubuntu"/>
                <a:cs typeface="Ubuntu"/>
                <a:sym typeface="Ubuntu"/>
              </a:defRPr>
            </a:pPr>
            <a:r>
              <a:t>doesn’t take up physical space (no record rooms/folders)</a:t>
            </a:r>
          </a:p>
          <a:p>
            <a:pPr>
              <a:buSzPct val="100000"/>
              <a:buFont typeface="Arial"/>
              <a:buChar char="•"/>
              <a:defRPr>
                <a:solidFill>
                  <a:srgbClr val="333333"/>
                </a:solidFill>
                <a:latin typeface="Ubuntu"/>
                <a:ea typeface="Ubuntu"/>
                <a:cs typeface="Ubuntu"/>
                <a:sym typeface="Ubuntu"/>
              </a:defRPr>
            </a:pPr>
            <a:r>
              <a:t>regular backups mean it won’t be lost</a:t>
            </a:r>
          </a:p>
          <a:p>
            <a:pPr>
              <a:buSzPct val="100000"/>
              <a:buFont typeface="Arial"/>
              <a:buChar char="•"/>
              <a:defRPr>
                <a:solidFill>
                  <a:srgbClr val="333333"/>
                </a:solidFill>
                <a:latin typeface="Ubuntu"/>
                <a:ea typeface="Ubuntu"/>
                <a:cs typeface="Ubuntu"/>
                <a:sym typeface="Ubuntu"/>
              </a:defRPr>
            </a:pPr>
            <a:r>
              <a:t>Reusable: version controls mean changes can easily be tracked</a:t>
            </a:r>
          </a:p>
          <a:p>
            <a:pPr>
              <a:buSzPct val="100000"/>
              <a:buFont typeface="Arial"/>
              <a:buChar char="•"/>
              <a:defRPr>
                <a:solidFill>
                  <a:srgbClr val="333333"/>
                </a:solidFill>
                <a:latin typeface="Ubuntu"/>
                <a:ea typeface="Ubuntu"/>
                <a:cs typeface="Ubuntu"/>
                <a:sym typeface="Ubuntu"/>
              </a:defRPr>
            </a:pPr>
            <a:r>
              <a:t>Reusable: can store protocols directly with other supporting data types (e.g. video explanations)</a:t>
            </a:r>
          </a:p>
          <a:p>
            <a:pPr>
              <a:buSzPct val="100000"/>
              <a:buFont typeface="Arial"/>
              <a:buChar char="•"/>
              <a:defRPr>
                <a:solidFill>
                  <a:srgbClr val="333333"/>
                </a:solidFill>
                <a:latin typeface="Ubuntu"/>
                <a:ea typeface="Ubuntu"/>
                <a:cs typeface="Ubuntu"/>
                <a:sym typeface="Ubuntu"/>
              </a:defRPr>
            </a:pPr>
            <a:r>
              <a:t>can you think of more?</a:t>
            </a:r>
          </a:p>
          <a:p>
            <a:pPr>
              <a:defRPr b="1">
                <a:solidFill>
                  <a:srgbClr val="333333"/>
                </a:solidFill>
                <a:latin typeface="Ubuntu"/>
                <a:ea typeface="Ubuntu"/>
                <a:cs typeface="Ubuntu"/>
                <a:sym typeface="Ubuntu"/>
              </a:defRPr>
            </a:pPr>
            <a:r>
              <a:t>Disadvantages of digital records</a:t>
            </a:r>
          </a:p>
          <a:p>
            <a:pPr>
              <a:buSzPct val="100000"/>
              <a:buFont typeface="Arial"/>
              <a:buChar char="•"/>
              <a:defRPr>
                <a:solidFill>
                  <a:srgbClr val="333333"/>
                </a:solidFill>
                <a:latin typeface="Ubuntu"/>
                <a:ea typeface="Ubuntu"/>
                <a:cs typeface="Ubuntu"/>
                <a:sym typeface="Ubuntu"/>
              </a:defRPr>
            </a:pPr>
            <a:r>
              <a:t>dependent on internet access and power (not Accessible)</a:t>
            </a:r>
          </a:p>
          <a:p>
            <a:pPr>
              <a:buSzPct val="100000"/>
              <a:buFont typeface="Arial"/>
              <a:buChar char="•"/>
              <a:defRPr>
                <a:solidFill>
                  <a:srgbClr val="333333"/>
                </a:solidFill>
                <a:latin typeface="Ubuntu"/>
                <a:ea typeface="Ubuntu"/>
                <a:cs typeface="Ubuntu"/>
                <a:sym typeface="Ubuntu"/>
              </a:defRPr>
            </a:pPr>
            <a:r>
              <a:t>some digital record keeping services charge a fee</a:t>
            </a:r>
          </a:p>
          <a:p>
            <a:pPr>
              <a:buSzPct val="100000"/>
              <a:buFont typeface="Arial"/>
              <a:buChar char="•"/>
              <a:defRPr>
                <a:solidFill>
                  <a:srgbClr val="333333"/>
                </a:solidFill>
                <a:latin typeface="Ubuntu"/>
                <a:ea typeface="Ubuntu"/>
                <a:cs typeface="Ubuntu"/>
                <a:sym typeface="Ubuntu"/>
              </a:defRPr>
            </a:pPr>
            <a:r>
              <a:t>risk of corruption if data is not backed up (either yourself or by the service used - not Reusable)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Shape 120"/>
          <p:cNvSpPr/>
          <p:nvPr>
            <p:ph type="sldImg"/>
          </p:nvPr>
        </p:nvSpPr>
        <p:spPr>
          <a:prstGeom prst="rect">
            <a:avLst/>
          </a:prstGeom>
        </p:spPr>
        <p:txBody>
          <a:bodyPr/>
          <a:lstStyle/>
          <a:p>
            <a:pPr/>
          </a:p>
        </p:txBody>
      </p:sp>
      <p:sp>
        <p:nvSpPr>
          <p:cNvPr id="121" name="Shape 121"/>
          <p:cNvSpPr/>
          <p:nvPr>
            <p:ph type="body" sz="quarter" idx="1"/>
          </p:nvPr>
        </p:nvSpPr>
        <p:spPr>
          <a:prstGeom prst="rect">
            <a:avLst/>
          </a:prstGeom>
        </p:spPr>
        <p:txBody>
          <a:bodyPr/>
          <a:lstStyle/>
          <a:p>
            <a:pPr/>
            <a:r>
              <a:t>Intelligible:</a:t>
            </a:r>
            <a:r>
              <a:rPr>
                <a:solidFill>
                  <a:srgbClr val="4D5156"/>
                </a:solidFill>
                <a:latin typeface="Arial"/>
                <a:ea typeface="Arial"/>
                <a:cs typeface="Arial"/>
                <a:sym typeface="Arial"/>
              </a:rPr>
              <a:t> able to be understood especially: clear enough to be heard, read, etc.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Shape 127"/>
          <p:cNvSpPr/>
          <p:nvPr>
            <p:ph type="sldImg"/>
          </p:nvPr>
        </p:nvSpPr>
        <p:spPr>
          <a:prstGeom prst="rect">
            <a:avLst/>
          </a:prstGeom>
        </p:spPr>
        <p:txBody>
          <a:bodyPr/>
          <a:lstStyle/>
          <a:p>
            <a:pPr/>
          </a:p>
        </p:txBody>
      </p:sp>
      <p:sp>
        <p:nvSpPr>
          <p:cNvPr id="128" name="Shape 128"/>
          <p:cNvSpPr/>
          <p:nvPr>
            <p:ph type="body" sz="quarter" idx="1"/>
          </p:nvPr>
        </p:nvSpPr>
        <p:spPr>
          <a:prstGeom prst="rect">
            <a:avLst/>
          </a:prstGeom>
        </p:spPr>
        <p:txBody>
          <a:bodyPr/>
          <a:lstStyle/>
          <a:p>
            <a:pPr>
              <a:defRPr>
                <a:solidFill>
                  <a:srgbClr val="333333"/>
                </a:solidFill>
                <a:latin typeface="Ubuntu"/>
                <a:ea typeface="Ubuntu"/>
                <a:cs typeface="Ubuntu"/>
                <a:sym typeface="Ubuntu"/>
              </a:defRPr>
            </a:pPr>
            <a:r>
              <a:t>One prime example of why this is necessary is the recent data scandal surrounding </a:t>
            </a:r>
            <a:r>
              <a:rPr u="sng">
                <a:solidFill>
                  <a:srgbClr val="0563C1"/>
                </a:solidFill>
                <a:uFill>
                  <a:solidFill>
                    <a:srgbClr val="0563C1"/>
                  </a:solidFill>
                </a:uFill>
                <a:hlinkClick r:id="rId3" invalidUrl="" action="" tgtFrame="" tooltip="" history="1" highlightClick="0" endSnd="0"/>
              </a:rPr>
              <a:t>Novartis’ FDA approved gene therapy</a:t>
            </a:r>
            <a:r>
              <a:t> Zolgensma, for the fatal childhood motor neuron disease Spinal Muscular Atrophy (the most expensive treatment ever approved). Novartis submitted manipulated data, showing that the comparison of two versions of Zolgensma in Phase 1 and Phase 3 testing had similar therapeutic activity. How can we prevent the occurrence of data manipulation such as this in the future, or…</a:t>
            </a:r>
          </a:p>
          <a:p>
            <a:pPr>
              <a:defRPr>
                <a:solidFill>
                  <a:srgbClr val="333333"/>
                </a:solidFill>
                <a:latin typeface="Ubuntu"/>
                <a:ea typeface="Ubuntu"/>
                <a:cs typeface="Ubuntu"/>
                <a:sym typeface="Ubuntu"/>
              </a:defRPr>
            </a:pPr>
          </a:p>
          <a:p>
            <a:pPr>
              <a:defRPr i="1">
                <a:solidFill>
                  <a:srgbClr val="221F1F"/>
                </a:solidFill>
                <a:latin typeface="VoltaModernDisplay-55Roman"/>
                <a:ea typeface="VoltaModernDisplay-55Roman"/>
                <a:cs typeface="VoltaModernDisplay-55Roman"/>
                <a:sym typeface="VoltaModernDisplay-55Roman"/>
              </a:defRPr>
            </a:pPr>
            <a:r>
              <a:t>replacing the defective or missing SMN1 gene to halt disease progression with a single, one-time infusion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hape 137"/>
          <p:cNvSpPr/>
          <p:nvPr>
            <p:ph type="sldImg"/>
          </p:nvPr>
        </p:nvSpPr>
        <p:spPr>
          <a:prstGeom prst="rect">
            <a:avLst/>
          </a:prstGeom>
        </p:spPr>
        <p:txBody>
          <a:bodyPr/>
          <a:lstStyle/>
          <a:p>
            <a:pPr/>
          </a:p>
        </p:txBody>
      </p:sp>
      <p:sp>
        <p:nvSpPr>
          <p:cNvPr id="138" name="Shape 138"/>
          <p:cNvSpPr/>
          <p:nvPr>
            <p:ph type="body" sz="quarter" idx="1"/>
          </p:nvPr>
        </p:nvSpPr>
        <p:spPr>
          <a:prstGeom prst="rect">
            <a:avLst/>
          </a:prstGeom>
        </p:spPr>
        <p:txBody>
          <a:bodyPr/>
          <a:lstStyle/>
          <a:p>
            <a:pPr>
              <a:defRPr>
                <a:solidFill>
                  <a:srgbClr val="333333"/>
                </a:solidFill>
                <a:latin typeface="Ubuntu"/>
                <a:ea typeface="Ubuntu"/>
                <a:cs typeface="Ubuntu"/>
                <a:sym typeface="Ubuntu"/>
              </a:defRPr>
            </a:pPr>
            <a:r>
              <a:t>FAIR record keeping, for example version control can help, as it shows what changes have been made when in electronic laboratory notebooks (ELNs), which will make it difficult to manipulate results such as this without leaving a trace.</a:t>
            </a:r>
          </a:p>
          <a:p>
            <a:pPr>
              <a:defRPr>
                <a:solidFill>
                  <a:srgbClr val="333333"/>
                </a:solidFill>
                <a:latin typeface="Ubuntu"/>
                <a:ea typeface="Ubuntu"/>
                <a:cs typeface="Ubuntu"/>
                <a:sym typeface="Ubuntu"/>
              </a:defRPr>
            </a:pPr>
            <a:r>
              <a:t>In order to avoid data mismanagement and such unexplained discrepancies, it is imperative to keep dated, accurate, complete and intelligible records of our experiments and the protocols we use. This means they should include enough detail for others to reproduce under ideally the same conditions. You are, legally (!!) the one responsible for your records, not your colleague, or your PI.</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Shape 152"/>
          <p:cNvSpPr/>
          <p:nvPr>
            <p:ph type="sldImg"/>
          </p:nvPr>
        </p:nvSpPr>
        <p:spPr>
          <a:prstGeom prst="rect">
            <a:avLst/>
          </a:prstGeom>
        </p:spPr>
        <p:txBody>
          <a:bodyPr/>
          <a:lstStyle/>
          <a:p>
            <a:pPr/>
          </a:p>
        </p:txBody>
      </p:sp>
      <p:sp>
        <p:nvSpPr>
          <p:cNvPr id="153" name="Shape 153"/>
          <p:cNvSpPr/>
          <p:nvPr>
            <p:ph type="body" sz="quarter" idx="1"/>
          </p:nvPr>
        </p:nvSpPr>
        <p:spPr>
          <a:prstGeom prst="rect">
            <a:avLst/>
          </a:prstGeom>
        </p:spPr>
        <p:txBody>
          <a:bodyPr/>
          <a:lstStyle/>
          <a:p>
            <a:pPr>
              <a:defRPr>
                <a:solidFill>
                  <a:srgbClr val="333333"/>
                </a:solidFill>
                <a:latin typeface="Ubuntu"/>
                <a:ea typeface="Ubuntu"/>
                <a:cs typeface="Ubuntu"/>
                <a:sym typeface="Ubuntu"/>
              </a:defRPr>
            </a:pPr>
            <a:r>
              <a:t>There are multiple repo’s for ELNs and online protocols. We will discuss two free options that are easy to use: </a:t>
            </a:r>
            <a:r>
              <a:rPr u="sng">
                <a:solidFill>
                  <a:srgbClr val="0563C1"/>
                </a:solidFill>
                <a:uFill>
                  <a:solidFill>
                    <a:srgbClr val="0563C1"/>
                  </a:solidFill>
                </a:uFill>
                <a:hlinkClick r:id="rId3" invalidUrl="" action="" tgtFrame="" tooltip="" history="1" highlightClick="0" endSnd="0"/>
              </a:rPr>
              <a:t>Benchling</a:t>
            </a:r>
            <a:r>
              <a:t> and </a:t>
            </a:r>
            <a:r>
              <a:rPr u="sng">
                <a:solidFill>
                  <a:srgbClr val="0563C1"/>
                </a:solidFill>
                <a:uFill>
                  <a:solidFill>
                    <a:srgbClr val="0563C1"/>
                  </a:solidFill>
                </a:uFill>
                <a:hlinkClick r:id="rId4" invalidUrl="" action="" tgtFrame="" tooltip="" history="1" highlightClick="0" endSnd="0"/>
              </a:rPr>
              <a:t>procols.io</a:t>
            </a:r>
            <a:r>
              <a:t> If you have not created accounts yet for both of them, please do so now as you will need them for the following exercises.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2" name="Title Text"/>
          <p:cNvSpPr txBox="1"/>
          <p:nvPr>
            <p:ph type="title"/>
          </p:nvPr>
        </p:nvSpPr>
        <p:spPr>
          <a:xfrm>
            <a:off x="1524000" y="1122362"/>
            <a:ext cx="9144000" cy="2387601"/>
          </a:xfrm>
          <a:prstGeom prst="rect">
            <a:avLst/>
          </a:prstGeom>
        </p:spPr>
        <p:txBody>
          <a:bodyPr anchor="b"/>
          <a:lstStyle>
            <a:lvl1pPr algn="ctr">
              <a:defRPr sz="6000"/>
            </a:lvl1pPr>
          </a:lstStyle>
          <a:p>
            <a:pPr/>
            <a:r>
              <a:t>Title Text</a:t>
            </a:r>
          </a:p>
        </p:txBody>
      </p:sp>
      <p:sp>
        <p:nvSpPr>
          <p:cNvPr id="13" name="Body Level One…"/>
          <p:cNvSpPr txBox="1"/>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pPr/>
            <a:r>
              <a:t>Body Level One</a:t>
            </a:r>
          </a:p>
          <a:p>
            <a:pPr lvl="1"/>
            <a:r>
              <a:t>Body Level Two</a:t>
            </a:r>
          </a:p>
          <a:p>
            <a:pPr lvl="2"/>
            <a:r>
              <a:t>Body Level Three</a:t>
            </a:r>
          </a:p>
          <a:p>
            <a:pPr lvl="3"/>
            <a:r>
              <a:t>Body Level Four</a:t>
            </a:r>
          </a:p>
          <a:p>
            <a:pPr lvl="4"/>
            <a:r>
              <a:t>Body Level Five</a:t>
            </a:r>
          </a:p>
        </p:txBody>
      </p:sp>
      <p:pic>
        <p:nvPicPr>
          <p:cNvPr id="14" name="Picture 2" descr="Picture 2"/>
          <p:cNvPicPr>
            <a:picLocks noChangeAspect="1"/>
          </p:cNvPicPr>
          <p:nvPr/>
        </p:nvPicPr>
        <p:blipFill>
          <a:blip r:embed="rId2">
            <a:extLst/>
          </a:blip>
          <a:stretch>
            <a:fillRect/>
          </a:stretch>
        </p:blipFill>
        <p:spPr>
          <a:xfrm>
            <a:off x="10820669" y="5458690"/>
            <a:ext cx="1289215" cy="1325419"/>
          </a:xfrm>
          <a:prstGeom prst="rect">
            <a:avLst/>
          </a:prstGeom>
          <a:ln w="12700">
            <a:miter lim="400000"/>
          </a:ln>
        </p:spPr>
      </p:pic>
      <p:sp>
        <p:nvSpPr>
          <p:cNvPr id="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2" name="Title Text"/>
          <p:cNvSpPr txBox="1"/>
          <p:nvPr>
            <p:ph type="title"/>
          </p:nvPr>
        </p:nvSpPr>
        <p:spPr>
          <a:prstGeom prst="rect">
            <a:avLst/>
          </a:prstGeom>
        </p:spPr>
        <p:txBody>
          <a:bodyPr/>
          <a:lstStyle/>
          <a:p>
            <a:pPr/>
            <a:r>
              <a:t>Title Text</a:t>
            </a:r>
          </a:p>
        </p:txBody>
      </p:sp>
      <p:sp>
        <p:nvSpPr>
          <p:cNvPr id="23"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Header">
    <p:spTree>
      <p:nvGrpSpPr>
        <p:cNvPr id="1" name=""/>
        <p:cNvGrpSpPr/>
        <p:nvPr/>
      </p:nvGrpSpPr>
      <p:grpSpPr>
        <a:xfrm>
          <a:off x="0" y="0"/>
          <a:ext cx="0" cy="0"/>
          <a:chOff x="0" y="0"/>
          <a:chExt cx="0" cy="0"/>
        </a:xfrm>
      </p:grpSpPr>
      <p:pic>
        <p:nvPicPr>
          <p:cNvPr id="31" name="Picture 2" descr="Picture 2"/>
          <p:cNvPicPr>
            <a:picLocks noChangeAspect="1"/>
          </p:cNvPicPr>
          <p:nvPr/>
        </p:nvPicPr>
        <p:blipFill>
          <a:blip r:embed="rId2">
            <a:extLst/>
          </a:blip>
          <a:stretch>
            <a:fillRect/>
          </a:stretch>
        </p:blipFill>
        <p:spPr>
          <a:xfrm>
            <a:off x="10820669" y="5458690"/>
            <a:ext cx="1289215" cy="1325419"/>
          </a:xfrm>
          <a:prstGeom prst="rect">
            <a:avLst/>
          </a:prstGeom>
          <a:ln w="12700">
            <a:miter lim="400000"/>
          </a:ln>
        </p:spPr>
      </p:pic>
      <p:sp>
        <p:nvSpPr>
          <p:cNvPr id="32" name="Title Text"/>
          <p:cNvSpPr txBox="1"/>
          <p:nvPr>
            <p:ph type="title"/>
          </p:nvPr>
        </p:nvSpPr>
        <p:spPr>
          <a:xfrm>
            <a:off x="831850" y="1709738"/>
            <a:ext cx="10515600" cy="2852737"/>
          </a:xfrm>
          <a:prstGeom prst="rect">
            <a:avLst/>
          </a:prstGeom>
        </p:spPr>
        <p:txBody>
          <a:bodyPr anchor="b"/>
          <a:lstStyle>
            <a:lvl1pPr>
              <a:defRPr sz="6000"/>
            </a:lvl1pPr>
          </a:lstStyle>
          <a:p>
            <a:pPr/>
            <a:r>
              <a:t>Title Text</a:t>
            </a:r>
          </a:p>
        </p:txBody>
      </p:sp>
      <p:sp>
        <p:nvSpPr>
          <p:cNvPr id="33" name="Body Level One…"/>
          <p:cNvSpPr txBox="1"/>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wo Content">
    <p:spTree>
      <p:nvGrpSpPr>
        <p:cNvPr id="1" name=""/>
        <p:cNvGrpSpPr/>
        <p:nvPr/>
      </p:nvGrpSpPr>
      <p:grpSpPr>
        <a:xfrm>
          <a:off x="0" y="0"/>
          <a:ext cx="0" cy="0"/>
          <a:chOff x="0" y="0"/>
          <a:chExt cx="0" cy="0"/>
        </a:xfrm>
      </p:grpSpPr>
      <p:pic>
        <p:nvPicPr>
          <p:cNvPr id="41" name="Picture 2" descr="Picture 2"/>
          <p:cNvPicPr>
            <a:picLocks noChangeAspect="1"/>
          </p:cNvPicPr>
          <p:nvPr/>
        </p:nvPicPr>
        <p:blipFill>
          <a:blip r:embed="rId2">
            <a:extLst/>
          </a:blip>
          <a:stretch>
            <a:fillRect/>
          </a:stretch>
        </p:blipFill>
        <p:spPr>
          <a:xfrm>
            <a:off x="10820669" y="5458690"/>
            <a:ext cx="1289215" cy="1325419"/>
          </a:xfrm>
          <a:prstGeom prst="rect">
            <a:avLst/>
          </a:prstGeom>
          <a:ln w="12700">
            <a:miter lim="400000"/>
          </a:ln>
        </p:spPr>
      </p:pic>
      <p:sp>
        <p:nvSpPr>
          <p:cNvPr id="42" name="Title Text"/>
          <p:cNvSpPr txBox="1"/>
          <p:nvPr>
            <p:ph type="title"/>
          </p:nvPr>
        </p:nvSpPr>
        <p:spPr>
          <a:prstGeom prst="rect">
            <a:avLst/>
          </a:prstGeom>
        </p:spPr>
        <p:txBody>
          <a:bodyPr/>
          <a:lstStyle/>
          <a:p>
            <a:pPr/>
            <a:r>
              <a:t>Title Text</a:t>
            </a:r>
          </a:p>
        </p:txBody>
      </p:sp>
      <p:sp>
        <p:nvSpPr>
          <p:cNvPr id="43" name="Body Level One…"/>
          <p:cNvSpPr txBox="1"/>
          <p:nvPr>
            <p:ph type="body" sz="half" idx="1"/>
          </p:nvPr>
        </p:nvSpPr>
        <p:spPr>
          <a:xfrm>
            <a:off x="838200" y="1825625"/>
            <a:ext cx="5181600" cy="43513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mparison">
    <p:spTree>
      <p:nvGrpSpPr>
        <p:cNvPr id="1" name=""/>
        <p:cNvGrpSpPr/>
        <p:nvPr/>
      </p:nvGrpSpPr>
      <p:grpSpPr>
        <a:xfrm>
          <a:off x="0" y="0"/>
          <a:ext cx="0" cy="0"/>
          <a:chOff x="0" y="0"/>
          <a:chExt cx="0" cy="0"/>
        </a:xfrm>
      </p:grpSpPr>
      <p:pic>
        <p:nvPicPr>
          <p:cNvPr id="51" name="Picture 2" descr="Picture 2"/>
          <p:cNvPicPr>
            <a:picLocks noChangeAspect="1"/>
          </p:cNvPicPr>
          <p:nvPr/>
        </p:nvPicPr>
        <p:blipFill>
          <a:blip r:embed="rId2">
            <a:extLst/>
          </a:blip>
          <a:stretch>
            <a:fillRect/>
          </a:stretch>
        </p:blipFill>
        <p:spPr>
          <a:xfrm>
            <a:off x="10820669" y="5458690"/>
            <a:ext cx="1289215" cy="1325419"/>
          </a:xfrm>
          <a:prstGeom prst="rect">
            <a:avLst/>
          </a:prstGeom>
          <a:ln w="12700">
            <a:miter lim="400000"/>
          </a:ln>
        </p:spPr>
      </p:pic>
      <p:sp>
        <p:nvSpPr>
          <p:cNvPr id="52" name="Title Text"/>
          <p:cNvSpPr txBox="1"/>
          <p:nvPr>
            <p:ph type="title"/>
          </p:nvPr>
        </p:nvSpPr>
        <p:spPr>
          <a:xfrm>
            <a:off x="839787" y="365125"/>
            <a:ext cx="10515601" cy="1325563"/>
          </a:xfrm>
          <a:prstGeom prst="rect">
            <a:avLst/>
          </a:prstGeom>
        </p:spPr>
        <p:txBody>
          <a:bodyPr/>
          <a:lstStyle/>
          <a:p>
            <a:pPr/>
            <a:r>
              <a:t>Title Text</a:t>
            </a:r>
          </a:p>
        </p:txBody>
      </p:sp>
      <p:sp>
        <p:nvSpPr>
          <p:cNvPr id="53" name="Body Level One…"/>
          <p:cNvSpPr txBox="1"/>
          <p:nvPr>
            <p:ph type="body" sz="quarter" idx="1"/>
          </p:nvPr>
        </p:nvSpPr>
        <p:spPr>
          <a:xfrm>
            <a:off x="839787" y="1681163"/>
            <a:ext cx="5157789" cy="823913"/>
          </a:xfrm>
          <a:prstGeom prst="rect">
            <a:avLst/>
          </a:prstGeom>
        </p:spPr>
        <p:txBody>
          <a:bodyPr anchor="b"/>
          <a:lstStyle>
            <a:lvl1pPr marL="0" indent="0">
              <a:buSzTx/>
              <a:buFontTx/>
              <a:buNone/>
              <a:defRPr b="1" sz="2400"/>
            </a:lvl1pPr>
            <a:lvl2pPr marL="0" indent="457200">
              <a:buSzTx/>
              <a:buFontTx/>
              <a:buNone/>
              <a:defRPr b="1" sz="2400"/>
            </a:lvl2pPr>
            <a:lvl3pPr marL="0" indent="914400">
              <a:buSzTx/>
              <a:buFontTx/>
              <a:buNone/>
              <a:defRPr b="1" sz="2400"/>
            </a:lvl3pPr>
            <a:lvl4pPr marL="0" indent="1371600">
              <a:buSzTx/>
              <a:buFontTx/>
              <a:buNone/>
              <a:defRPr b="1" sz="2400"/>
            </a:lvl4pPr>
            <a:lvl5pPr marL="0" indent="1828800">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4" name="Text Placeholder 4"/>
          <p:cNvSpPr/>
          <p:nvPr>
            <p:ph type="body" sz="quarter" idx="21"/>
          </p:nvPr>
        </p:nvSpPr>
        <p:spPr>
          <a:xfrm>
            <a:off x="6172200" y="1681163"/>
            <a:ext cx="5183188" cy="823913"/>
          </a:xfrm>
          <a:prstGeom prst="rect">
            <a:avLst/>
          </a:prstGeom>
        </p:spPr>
        <p:txBody>
          <a:bodyPr anchor="b"/>
          <a:lstStyle/>
          <a:p>
            <a:pPr marL="0" indent="0">
              <a:buSzTx/>
              <a:buFontTx/>
              <a:buNone/>
              <a:defRPr b="1" sz="2400"/>
            </a:pPr>
          </a:p>
        </p:txBody>
      </p:sp>
      <p:sp>
        <p:nvSpPr>
          <p:cNvPr id="5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62" name="Title Text"/>
          <p:cNvSpPr txBox="1"/>
          <p:nvPr>
            <p:ph type="title"/>
          </p:nvPr>
        </p:nvSpPr>
        <p:spPr>
          <a:prstGeom prst="rect">
            <a:avLst/>
          </a:prstGeom>
        </p:spPr>
        <p:txBody>
          <a:bodyPr/>
          <a:lstStyle/>
          <a:p>
            <a:pPr/>
            <a:r>
              <a:t>Title Text</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pic>
        <p:nvPicPr>
          <p:cNvPr id="70" name="Picture 2" descr="Picture 2"/>
          <p:cNvPicPr>
            <a:picLocks noChangeAspect="1"/>
          </p:cNvPicPr>
          <p:nvPr/>
        </p:nvPicPr>
        <p:blipFill>
          <a:blip r:embed="rId2">
            <a:extLst/>
          </a:blip>
          <a:stretch>
            <a:fillRect/>
          </a:stretch>
        </p:blipFill>
        <p:spPr>
          <a:xfrm>
            <a:off x="10820669" y="5458690"/>
            <a:ext cx="1289215" cy="1325419"/>
          </a:xfrm>
          <a:prstGeom prst="rect">
            <a:avLst/>
          </a:prstGeom>
          <a:ln w="12700">
            <a:miter lim="400000"/>
          </a:ln>
        </p:spPr>
      </p:pic>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ntent with Caption">
    <p:spTree>
      <p:nvGrpSpPr>
        <p:cNvPr id="1" name=""/>
        <p:cNvGrpSpPr/>
        <p:nvPr/>
      </p:nvGrpSpPr>
      <p:grpSpPr>
        <a:xfrm>
          <a:off x="0" y="0"/>
          <a:ext cx="0" cy="0"/>
          <a:chOff x="0" y="0"/>
          <a:chExt cx="0" cy="0"/>
        </a:xfrm>
      </p:grpSpPr>
      <p:pic>
        <p:nvPicPr>
          <p:cNvPr id="78" name="Picture 2" descr="Picture 2"/>
          <p:cNvPicPr>
            <a:picLocks noChangeAspect="1"/>
          </p:cNvPicPr>
          <p:nvPr/>
        </p:nvPicPr>
        <p:blipFill>
          <a:blip r:embed="rId2">
            <a:extLst/>
          </a:blip>
          <a:stretch>
            <a:fillRect/>
          </a:stretch>
        </p:blipFill>
        <p:spPr>
          <a:xfrm>
            <a:off x="10820669" y="5458690"/>
            <a:ext cx="1289215" cy="1325419"/>
          </a:xfrm>
          <a:prstGeom prst="rect">
            <a:avLst/>
          </a:prstGeom>
          <a:ln w="12700">
            <a:miter lim="400000"/>
          </a:ln>
        </p:spPr>
      </p:pic>
      <p:sp>
        <p:nvSpPr>
          <p:cNvPr id="79"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80" name="Body Level One…"/>
          <p:cNvSpPr txBox="1"/>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pPr/>
            <a:r>
              <a:t>Body Level One</a:t>
            </a:r>
          </a:p>
          <a:p>
            <a:pPr lvl="1"/>
            <a:r>
              <a:t>Body Level Two</a:t>
            </a:r>
          </a:p>
          <a:p>
            <a:pPr lvl="2"/>
            <a:r>
              <a:t>Body Level Three</a:t>
            </a:r>
          </a:p>
          <a:p>
            <a:pPr lvl="3"/>
            <a:r>
              <a:t>Body Level Four</a:t>
            </a:r>
          </a:p>
          <a:p>
            <a:pPr lvl="4"/>
            <a:r>
              <a:t>Body Level Five</a:t>
            </a:r>
          </a:p>
        </p:txBody>
      </p:sp>
      <p:sp>
        <p:nvSpPr>
          <p:cNvPr id="81" name="Text Placeholder 3"/>
          <p:cNvSpPr/>
          <p:nvPr>
            <p:ph type="body" sz="quarter" idx="21"/>
          </p:nvPr>
        </p:nvSpPr>
        <p:spPr>
          <a:xfrm>
            <a:off x="839787" y="2057400"/>
            <a:ext cx="3932239" cy="3811588"/>
          </a:xfrm>
          <a:prstGeom prst="rect">
            <a:avLst/>
          </a:prstGeom>
        </p:spPr>
        <p:txBody>
          <a:bodyPr/>
          <a:lstStyle/>
          <a:p>
            <a:pPr marL="0" indent="0">
              <a:buSzTx/>
              <a:buFontTx/>
              <a:buNone/>
              <a:defRPr sz="1600"/>
            </a:pPr>
          </a:p>
        </p:txBody>
      </p:sp>
      <p:sp>
        <p:nvSpPr>
          <p:cNvPr id="8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icture with Caption">
    <p:spTree>
      <p:nvGrpSpPr>
        <p:cNvPr id="1" name=""/>
        <p:cNvGrpSpPr/>
        <p:nvPr/>
      </p:nvGrpSpPr>
      <p:grpSpPr>
        <a:xfrm>
          <a:off x="0" y="0"/>
          <a:ext cx="0" cy="0"/>
          <a:chOff x="0" y="0"/>
          <a:chExt cx="0" cy="0"/>
        </a:xfrm>
      </p:grpSpPr>
      <p:pic>
        <p:nvPicPr>
          <p:cNvPr id="89" name="Picture 2" descr="Picture 2"/>
          <p:cNvPicPr>
            <a:picLocks noChangeAspect="1"/>
          </p:cNvPicPr>
          <p:nvPr/>
        </p:nvPicPr>
        <p:blipFill>
          <a:blip r:embed="rId2">
            <a:extLst/>
          </a:blip>
          <a:stretch>
            <a:fillRect/>
          </a:stretch>
        </p:blipFill>
        <p:spPr>
          <a:xfrm>
            <a:off x="10820669" y="5458690"/>
            <a:ext cx="1289215" cy="1325419"/>
          </a:xfrm>
          <a:prstGeom prst="rect">
            <a:avLst/>
          </a:prstGeom>
          <a:ln w="12700">
            <a:miter lim="400000"/>
          </a:ln>
        </p:spPr>
      </p:pic>
      <p:sp>
        <p:nvSpPr>
          <p:cNvPr id="90"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91" name="Picture Placeholder 2"/>
          <p:cNvSpPr/>
          <p:nvPr>
            <p:ph type="pic" sz="half" idx="21"/>
          </p:nvPr>
        </p:nvSpPr>
        <p:spPr>
          <a:xfrm>
            <a:off x="5183187" y="987425"/>
            <a:ext cx="6172201" cy="4873625"/>
          </a:xfrm>
          <a:prstGeom prst="rect">
            <a:avLst/>
          </a:prstGeom>
        </p:spPr>
        <p:txBody>
          <a:bodyPr lIns="91439" rIns="91439">
            <a:noAutofit/>
          </a:bodyPr>
          <a:lstStyle/>
          <a:p>
            <a:pPr/>
          </a:p>
        </p:txBody>
      </p:sp>
      <p:sp>
        <p:nvSpPr>
          <p:cNvPr id="92" name="Body Level One…"/>
          <p:cNvSpPr txBox="1"/>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pic>
        <p:nvPicPr>
          <p:cNvPr id="2" name="Picture 2" descr="Picture 2"/>
          <p:cNvPicPr>
            <a:picLocks noChangeAspect="1"/>
          </p:cNvPicPr>
          <p:nvPr/>
        </p:nvPicPr>
        <p:blipFill>
          <a:blip r:embed="rId2">
            <a:extLst/>
          </a:blip>
          <a:stretch>
            <a:fillRect/>
          </a:stretch>
        </p:blipFill>
        <p:spPr>
          <a:xfrm>
            <a:off x="10820669" y="5458690"/>
            <a:ext cx="1289215" cy="1325419"/>
          </a:xfrm>
          <a:prstGeom prst="rect">
            <a:avLst/>
          </a:prstGeom>
          <a:ln w="12700">
            <a:miter lim="400000"/>
          </a:ln>
        </p:spPr>
      </p:pic>
      <p:sp>
        <p:nvSpPr>
          <p:cNvPr id="3" name="Title Text"/>
          <p:cNvSpPr txBox="1"/>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0070C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70C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70C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70C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70C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70C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70C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70C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70C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70C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70C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70C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70C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70C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70C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70C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70C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70C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70C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wiki.ed.ac.uk/pages/viewpage.action?pageId=463750271"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TextBox 3"/>
          <p:cNvSpPr txBox="1"/>
          <p:nvPr/>
        </p:nvSpPr>
        <p:spPr>
          <a:xfrm>
            <a:off x="3850344" y="2228670"/>
            <a:ext cx="4491321" cy="65391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4400">
                <a:solidFill>
                  <a:srgbClr val="0070C0"/>
                </a:solidFill>
              </a:defRPr>
            </a:lvl1pPr>
          </a:lstStyle>
          <a:p>
            <a:pPr/>
            <a:r>
              <a:t>Laboratory Records</a:t>
            </a:r>
          </a:p>
        </p:txBody>
      </p:sp>
      <p:sp>
        <p:nvSpPr>
          <p:cNvPr id="103" name="TextBox 8"/>
          <p:cNvSpPr txBox="1"/>
          <p:nvPr/>
        </p:nvSpPr>
        <p:spPr>
          <a:xfrm>
            <a:off x="1516588" y="5070038"/>
            <a:ext cx="6895891" cy="3330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Open https://pad.carpentries.org/2022-02-16-ed-dash-fair</a:t>
            </a:r>
          </a:p>
        </p:txBody>
      </p:sp>
      <p:sp>
        <p:nvSpPr>
          <p:cNvPr id="104" name="Arrow: Down 7"/>
          <p:cNvSpPr/>
          <p:nvPr/>
        </p:nvSpPr>
        <p:spPr>
          <a:xfrm rot="16200000">
            <a:off x="789103" y="4944312"/>
            <a:ext cx="469784" cy="6207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3427"/>
                </a:moveTo>
                <a:lnTo>
                  <a:pt x="5400" y="13427"/>
                </a:lnTo>
                <a:lnTo>
                  <a:pt x="5400" y="0"/>
                </a:lnTo>
                <a:lnTo>
                  <a:pt x="16200" y="0"/>
                </a:lnTo>
                <a:lnTo>
                  <a:pt x="16200" y="13427"/>
                </a:lnTo>
                <a:lnTo>
                  <a:pt x="21600" y="13427"/>
                </a:lnTo>
                <a:lnTo>
                  <a:pt x="10800" y="21600"/>
                </a:lnTo>
                <a:close/>
              </a:path>
            </a:pathLst>
          </a:custGeom>
          <a:solidFill>
            <a:schemeClr val="accent1"/>
          </a:solidFill>
          <a:ln w="12700">
            <a:solidFill>
              <a:srgbClr val="32538F"/>
            </a:solidFill>
            <a:miter/>
          </a:ln>
        </p:spPr>
        <p:txBody>
          <a:bodyPr lIns="45719" rIns="45719" anchor="ctr"/>
          <a:lstStyle/>
          <a:p>
            <a:pPr algn="ctr">
              <a:defRPr>
                <a:solidFill>
                  <a:srgbClr val="FFFFFF"/>
                </a:solidFill>
              </a:defRPr>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TextBox 4"/>
          <p:cNvSpPr txBox="1"/>
          <p:nvPr/>
        </p:nvSpPr>
        <p:spPr>
          <a:xfrm>
            <a:off x="883919" y="1530266"/>
            <a:ext cx="10652762" cy="451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buSzPct val="100000"/>
              <a:buFont typeface="Arial"/>
              <a:buChar char="•"/>
              <a:defRPr sz="2400">
                <a:solidFill>
                  <a:srgbClr val="0070C0"/>
                </a:solidFill>
                <a:latin typeface="Ubuntu"/>
                <a:ea typeface="Ubuntu"/>
                <a:cs typeface="Ubuntu"/>
                <a:sym typeface="Ubuntu"/>
              </a:defRPr>
            </a:pPr>
            <a:r>
              <a:t>Focusing on FAIR this keeps our records Findable, Accessible, Interoperable as well as Re-usable. </a:t>
            </a:r>
          </a:p>
          <a:p>
            <a:pPr marL="342900" indent="-342900">
              <a:buSzPct val="100000"/>
              <a:buFont typeface="Arial"/>
              <a:buChar char="•"/>
              <a:defRPr sz="2400">
                <a:solidFill>
                  <a:srgbClr val="0070C0"/>
                </a:solidFill>
                <a:latin typeface="Ubuntu"/>
                <a:ea typeface="Ubuntu"/>
                <a:cs typeface="Ubuntu"/>
                <a:sym typeface="Ubuntu"/>
              </a:defRPr>
            </a:pPr>
          </a:p>
          <a:p>
            <a:pPr marL="342900" indent="-342900">
              <a:buSzPct val="100000"/>
              <a:buFont typeface="Arial"/>
              <a:buChar char="•"/>
              <a:defRPr sz="2400">
                <a:solidFill>
                  <a:srgbClr val="0070C0"/>
                </a:solidFill>
                <a:latin typeface="Ubuntu"/>
                <a:ea typeface="Ubuntu"/>
                <a:cs typeface="Ubuntu"/>
                <a:sym typeface="Ubuntu"/>
              </a:defRPr>
            </a:pPr>
            <a:r>
              <a:t>Accessibility that allows better reuse increases our citations and visibility in the field, digital record keeping increases the legibility of notes and provenance (tracking of dates and origins of work) allow for better reproducibility which we have discussed in the previous lesson. </a:t>
            </a:r>
          </a:p>
          <a:p>
            <a:pPr marL="342900" indent="-342900">
              <a:buSzPct val="100000"/>
              <a:buFont typeface="Arial"/>
              <a:buChar char="•"/>
              <a:defRPr sz="2400">
                <a:solidFill>
                  <a:srgbClr val="0070C0"/>
                </a:solidFill>
                <a:latin typeface="Ubuntu"/>
                <a:ea typeface="Ubuntu"/>
                <a:cs typeface="Ubuntu"/>
                <a:sym typeface="Ubuntu"/>
              </a:defRPr>
            </a:pPr>
          </a:p>
          <a:p>
            <a:pPr marL="342900" indent="-342900">
              <a:buSzPct val="100000"/>
              <a:buFont typeface="Arial"/>
              <a:buChar char="•"/>
              <a:defRPr sz="2400">
                <a:solidFill>
                  <a:srgbClr val="0070C0"/>
                </a:solidFill>
                <a:latin typeface="Ubuntu"/>
                <a:ea typeface="Ubuntu"/>
                <a:cs typeface="Ubuntu"/>
                <a:sym typeface="Ubuntu"/>
              </a:defRPr>
            </a:pPr>
            <a:r>
              <a:t>Greater accessibility affords accountability to the original creator of the work. We will now show you how easy it is to share records once they are online, and address some benefits that new repositories such as electronic lab notebooks (ELNs) or online protocols have. </a:t>
            </a:r>
          </a:p>
        </p:txBody>
      </p:sp>
      <p:sp>
        <p:nvSpPr>
          <p:cNvPr id="151" name="Title 1"/>
          <p:cNvSpPr txBox="1"/>
          <p:nvPr>
            <p:ph type="title"/>
          </p:nvPr>
        </p:nvSpPr>
        <p:spPr>
          <a:xfrm>
            <a:off x="838200" y="365125"/>
            <a:ext cx="10515600" cy="1325563"/>
          </a:xfrm>
          <a:prstGeom prst="rect">
            <a:avLst/>
          </a:prstGeom>
        </p:spPr>
        <p:txBody>
          <a:bodyPr/>
          <a:lstStyle/>
          <a:p>
            <a:pPr/>
            <a:r>
              <a:t>Why do we want to keep FAIR records?</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TextBox 4"/>
          <p:cNvSpPr txBox="1"/>
          <p:nvPr/>
        </p:nvSpPr>
        <p:spPr>
          <a:xfrm>
            <a:off x="1409454" y="1853858"/>
            <a:ext cx="9373092" cy="13083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2800">
                <a:solidFill>
                  <a:srgbClr val="0070C0"/>
                </a:solidFill>
              </a:defRPr>
            </a:pPr>
          </a:p>
          <a:p>
            <a:pPr algn="ctr">
              <a:defRPr sz="2800">
                <a:solidFill>
                  <a:srgbClr val="0070C0"/>
                </a:solidFill>
              </a:defRPr>
            </a:pPr>
          </a:p>
          <a:p>
            <a:pPr algn="ctr">
              <a:defRPr sz="2800">
                <a:solidFill>
                  <a:srgbClr val="0070C0"/>
                </a:solidFill>
              </a:defRPr>
            </a:pPr>
            <a:r>
              <a:t>Re-using a published lab entry</a:t>
            </a:r>
          </a:p>
        </p:txBody>
      </p:sp>
      <p:pic>
        <p:nvPicPr>
          <p:cNvPr id="156" name="Picture 2" descr="Picture 2"/>
          <p:cNvPicPr>
            <a:picLocks noChangeAspect="1"/>
          </p:cNvPicPr>
          <p:nvPr/>
        </p:nvPicPr>
        <p:blipFill>
          <a:blip r:embed="rId2">
            <a:extLst/>
          </a:blip>
          <a:stretch>
            <a:fillRect/>
          </a:stretch>
        </p:blipFill>
        <p:spPr>
          <a:xfrm>
            <a:off x="4619625" y="3429000"/>
            <a:ext cx="2952750" cy="1552575"/>
          </a:xfrm>
          <a:prstGeom prst="rect">
            <a:avLst/>
          </a:prstGeom>
          <a:ln w="12700">
            <a:miter lim="400000"/>
          </a:ln>
        </p:spPr>
      </p:pic>
      <p:sp>
        <p:nvSpPr>
          <p:cNvPr id="157" name="Title 1"/>
          <p:cNvSpPr txBox="1"/>
          <p:nvPr>
            <p:ph type="title"/>
          </p:nvPr>
        </p:nvSpPr>
        <p:spPr>
          <a:xfrm>
            <a:off x="838200" y="365125"/>
            <a:ext cx="10515600" cy="1325563"/>
          </a:xfrm>
          <a:prstGeom prst="rect">
            <a:avLst/>
          </a:prstGeom>
        </p:spPr>
        <p:txBody>
          <a:bodyPr/>
          <a:lstStyle/>
          <a:p>
            <a:pPr/>
            <a:r>
              <a:t>Exercise 2:</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TextBox 3"/>
          <p:cNvSpPr txBox="1"/>
          <p:nvPr/>
        </p:nvSpPr>
        <p:spPr>
          <a:xfrm>
            <a:off x="1409454" y="1853858"/>
            <a:ext cx="9373092" cy="13083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800">
                <a:solidFill>
                  <a:srgbClr val="0070C0"/>
                </a:solidFill>
              </a:defRPr>
            </a:pPr>
          </a:p>
          <a:p>
            <a:pPr algn="ctr">
              <a:defRPr sz="2800">
                <a:solidFill>
                  <a:srgbClr val="0070C0"/>
                </a:solidFill>
              </a:defRPr>
            </a:pPr>
          </a:p>
          <a:p>
            <a:pPr algn="ctr">
              <a:defRPr sz="2800">
                <a:solidFill>
                  <a:srgbClr val="0070C0"/>
                </a:solidFill>
              </a:defRPr>
            </a:pPr>
            <a:r>
              <a:t>Adapting a protocol to your needs</a:t>
            </a:r>
          </a:p>
        </p:txBody>
      </p:sp>
      <p:pic>
        <p:nvPicPr>
          <p:cNvPr id="160" name="Picture 2" descr="Picture 2"/>
          <p:cNvPicPr>
            <a:picLocks noChangeAspect="1"/>
          </p:cNvPicPr>
          <p:nvPr/>
        </p:nvPicPr>
        <p:blipFill>
          <a:blip r:embed="rId2">
            <a:extLst/>
          </a:blip>
          <a:stretch>
            <a:fillRect/>
          </a:stretch>
        </p:blipFill>
        <p:spPr>
          <a:xfrm>
            <a:off x="4619625" y="3429000"/>
            <a:ext cx="2952750" cy="1552575"/>
          </a:xfrm>
          <a:prstGeom prst="rect">
            <a:avLst/>
          </a:prstGeom>
          <a:ln w="12700">
            <a:miter lim="400000"/>
          </a:ln>
        </p:spPr>
      </p:pic>
      <p:sp>
        <p:nvSpPr>
          <p:cNvPr id="161" name="Title 1"/>
          <p:cNvSpPr txBox="1"/>
          <p:nvPr>
            <p:ph type="title"/>
          </p:nvPr>
        </p:nvSpPr>
        <p:spPr>
          <a:xfrm>
            <a:off x="838200" y="365125"/>
            <a:ext cx="10515600" cy="1325563"/>
          </a:xfrm>
          <a:prstGeom prst="rect">
            <a:avLst/>
          </a:prstGeom>
        </p:spPr>
        <p:txBody>
          <a:bodyPr/>
          <a:lstStyle/>
          <a:p>
            <a:pPr/>
            <a:r>
              <a:t>Exercise 3:</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TextBox 3"/>
          <p:cNvSpPr txBox="1"/>
          <p:nvPr/>
        </p:nvSpPr>
        <p:spPr>
          <a:xfrm>
            <a:off x="1409454" y="1853858"/>
            <a:ext cx="9373092" cy="13083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800">
                <a:solidFill>
                  <a:srgbClr val="0070C0"/>
                </a:solidFill>
              </a:defRPr>
            </a:pPr>
          </a:p>
          <a:p>
            <a:pPr algn="ctr">
              <a:defRPr sz="2800">
                <a:solidFill>
                  <a:srgbClr val="0070C0"/>
                </a:solidFill>
              </a:defRPr>
            </a:pPr>
          </a:p>
          <a:p>
            <a:pPr algn="ctr">
              <a:defRPr sz="2800">
                <a:solidFill>
                  <a:srgbClr val="0070C0"/>
                </a:solidFill>
              </a:defRPr>
            </a:pPr>
            <a:r>
              <a:t>Sharing your record</a:t>
            </a:r>
          </a:p>
        </p:txBody>
      </p:sp>
      <p:pic>
        <p:nvPicPr>
          <p:cNvPr id="164" name="Picture 2" descr="Picture 2"/>
          <p:cNvPicPr>
            <a:picLocks noChangeAspect="1"/>
          </p:cNvPicPr>
          <p:nvPr/>
        </p:nvPicPr>
        <p:blipFill>
          <a:blip r:embed="rId2">
            <a:extLst/>
          </a:blip>
          <a:stretch>
            <a:fillRect/>
          </a:stretch>
        </p:blipFill>
        <p:spPr>
          <a:xfrm>
            <a:off x="4619625" y="3429000"/>
            <a:ext cx="2952750" cy="1552575"/>
          </a:xfrm>
          <a:prstGeom prst="rect">
            <a:avLst/>
          </a:prstGeom>
          <a:ln w="12700">
            <a:miter lim="400000"/>
          </a:ln>
        </p:spPr>
      </p:pic>
      <p:pic>
        <p:nvPicPr>
          <p:cNvPr id="165" name="Picture 2" descr="Picture 2"/>
          <p:cNvPicPr>
            <a:picLocks noChangeAspect="1"/>
          </p:cNvPicPr>
          <p:nvPr/>
        </p:nvPicPr>
        <p:blipFill>
          <a:blip r:embed="rId3">
            <a:extLst/>
          </a:blip>
          <a:stretch>
            <a:fillRect/>
          </a:stretch>
        </p:blipFill>
        <p:spPr>
          <a:xfrm>
            <a:off x="10820669" y="5458690"/>
            <a:ext cx="1289215" cy="1325419"/>
          </a:xfrm>
          <a:prstGeom prst="rect">
            <a:avLst/>
          </a:prstGeom>
          <a:ln w="12700">
            <a:miter lim="400000"/>
          </a:ln>
        </p:spPr>
      </p:pic>
      <p:sp>
        <p:nvSpPr>
          <p:cNvPr id="166" name="Title 1"/>
          <p:cNvSpPr txBox="1"/>
          <p:nvPr>
            <p:ph type="title"/>
          </p:nvPr>
        </p:nvSpPr>
        <p:spPr>
          <a:xfrm>
            <a:off x="838200" y="365125"/>
            <a:ext cx="10515600" cy="1325563"/>
          </a:xfrm>
          <a:prstGeom prst="rect">
            <a:avLst/>
          </a:prstGeom>
        </p:spPr>
        <p:txBody>
          <a:bodyPr/>
          <a:lstStyle/>
          <a:p>
            <a:pPr/>
            <a:r>
              <a:t>Exercise 4:</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TextBox 3"/>
          <p:cNvSpPr txBox="1"/>
          <p:nvPr/>
        </p:nvSpPr>
        <p:spPr>
          <a:xfrm>
            <a:off x="1409454" y="1853858"/>
            <a:ext cx="9373092" cy="13083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800">
                <a:solidFill>
                  <a:srgbClr val="0070C0"/>
                </a:solidFill>
              </a:defRPr>
            </a:pPr>
          </a:p>
          <a:p>
            <a:pPr algn="ctr">
              <a:defRPr sz="2800">
                <a:solidFill>
                  <a:srgbClr val="0070C0"/>
                </a:solidFill>
              </a:defRPr>
            </a:pPr>
          </a:p>
          <a:p>
            <a:pPr algn="ctr">
              <a:defRPr sz="2800">
                <a:solidFill>
                  <a:srgbClr val="0070C0"/>
                </a:solidFill>
              </a:defRPr>
            </a:pPr>
            <a:r>
              <a:t>Adapt a public protocol and retain its provenance</a:t>
            </a:r>
          </a:p>
        </p:txBody>
      </p:sp>
      <p:pic>
        <p:nvPicPr>
          <p:cNvPr id="169" name="Picture 2" descr="Picture 2"/>
          <p:cNvPicPr>
            <a:picLocks noChangeAspect="1"/>
          </p:cNvPicPr>
          <p:nvPr/>
        </p:nvPicPr>
        <p:blipFill>
          <a:blip r:embed="rId2">
            <a:extLst/>
          </a:blip>
          <a:stretch>
            <a:fillRect/>
          </a:stretch>
        </p:blipFill>
        <p:spPr>
          <a:xfrm>
            <a:off x="4581525" y="3789362"/>
            <a:ext cx="3028950" cy="1514476"/>
          </a:xfrm>
          <a:prstGeom prst="rect">
            <a:avLst/>
          </a:prstGeom>
          <a:ln w="12700">
            <a:miter lim="400000"/>
          </a:ln>
        </p:spPr>
      </p:pic>
      <p:sp>
        <p:nvSpPr>
          <p:cNvPr id="170" name="Title 1"/>
          <p:cNvSpPr txBox="1"/>
          <p:nvPr>
            <p:ph type="title"/>
          </p:nvPr>
        </p:nvSpPr>
        <p:spPr>
          <a:xfrm>
            <a:off x="838200" y="365125"/>
            <a:ext cx="10515600" cy="1325563"/>
          </a:xfrm>
          <a:prstGeom prst="rect">
            <a:avLst/>
          </a:prstGeom>
        </p:spPr>
        <p:txBody>
          <a:bodyPr/>
          <a:lstStyle/>
          <a:p>
            <a:pPr/>
            <a:r>
              <a:t>Exercise 5:</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TextBox 4"/>
          <p:cNvSpPr txBox="1"/>
          <p:nvPr/>
        </p:nvSpPr>
        <p:spPr>
          <a:xfrm>
            <a:off x="369219" y="911461"/>
            <a:ext cx="11453561" cy="463360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333333"/>
                </a:solidFill>
              </a:defRPr>
            </a:pPr>
            <a:r>
              <a:t>There are more than a 100 platforms that provide services to host electronic lab notebooks or protocols, therefore it can seem quite daunting trying to find the right platform. There is some advice we can offer when looking for the right service.</a:t>
            </a:r>
          </a:p>
          <a:p>
            <a:pPr marL="285750" indent="-285750">
              <a:lnSpc>
                <a:spcPct val="150000"/>
              </a:lnSpc>
              <a:buSzPct val="100000"/>
              <a:buFont typeface="Arial"/>
              <a:buChar char="•"/>
              <a:defRPr>
                <a:solidFill>
                  <a:srgbClr val="333333"/>
                </a:solidFill>
              </a:defRPr>
            </a:pPr>
            <a:r>
              <a:t>Compliance with departmental, institutional, and other regulatory and legal requirements (including where data is geographically located, and which types of data can and cannot be stored).</a:t>
            </a:r>
          </a:p>
          <a:p>
            <a:pPr marL="285750" indent="-285750">
              <a:lnSpc>
                <a:spcPct val="150000"/>
              </a:lnSpc>
              <a:buSzPct val="100000"/>
              <a:buFont typeface="Arial"/>
              <a:buChar char="•"/>
              <a:defRPr>
                <a:solidFill>
                  <a:srgbClr val="333333"/>
                </a:solidFill>
              </a:defRPr>
            </a:pPr>
            <a:r>
              <a:t>Price (is it free?), check if your institution has a subscription to any.</a:t>
            </a:r>
          </a:p>
          <a:p>
            <a:pPr marL="285750" indent="-285750">
              <a:lnSpc>
                <a:spcPct val="150000"/>
              </a:lnSpc>
              <a:buSzPct val="100000"/>
              <a:buFont typeface="Arial"/>
              <a:buChar char="•"/>
              <a:defRPr>
                <a:solidFill>
                  <a:srgbClr val="333333"/>
                </a:solidFill>
              </a:defRPr>
            </a:pPr>
            <a:r>
              <a:t>Maturity of the ELN (is it a brand new ELN, or has it been established for a while now, i.e. is there a risk of the ELN disappearing &amp; data being lost?).</a:t>
            </a:r>
          </a:p>
          <a:p>
            <a:pPr marL="285750" indent="-285750">
              <a:lnSpc>
                <a:spcPct val="150000"/>
              </a:lnSpc>
              <a:buSzPct val="100000"/>
              <a:buFont typeface="Arial"/>
              <a:buChar char="•"/>
              <a:defRPr>
                <a:solidFill>
                  <a:srgbClr val="333333"/>
                </a:solidFill>
              </a:defRPr>
            </a:pPr>
            <a:r>
              <a:t>Sharing &amp; exporting capabilities, experience of colleagues, availability of support, integration with other relevant platforms (e.g. dropbox), and the potential for use with mobile devices if required?</a:t>
            </a:r>
          </a:p>
          <a:p>
            <a:pPr marL="285750" indent="-285750">
              <a:lnSpc>
                <a:spcPct val="150000"/>
              </a:lnSpc>
              <a:buSzPct val="100000"/>
              <a:buFont typeface="Arial"/>
              <a:buChar char="•"/>
              <a:defRPr>
                <a:solidFill>
                  <a:srgbClr val="333333"/>
                </a:solidFill>
              </a:defRPr>
            </a:pPr>
            <a:r>
              <a:t>What is the user interface like? Does it feel intuitive or does it take you days to find what you are looking for?</a:t>
            </a:r>
          </a:p>
          <a:p>
            <a:pPr marL="285750" indent="-285750">
              <a:lnSpc>
                <a:spcPct val="150000"/>
              </a:lnSpc>
              <a:buSzPct val="100000"/>
              <a:buFont typeface="Arial"/>
              <a:buChar char="•"/>
              <a:defRPr>
                <a:solidFill>
                  <a:srgbClr val="333333"/>
                </a:solidFill>
              </a:defRPr>
            </a:pPr>
            <a:r>
              <a:t>Check for operating system compatibility and real time collaboration.</a:t>
            </a:r>
          </a:p>
          <a:p>
            <a:pPr marL="285750" indent="-285750">
              <a:lnSpc>
                <a:spcPct val="150000"/>
              </a:lnSpc>
              <a:buSzPct val="100000"/>
              <a:buFont typeface="Arial"/>
              <a:buChar char="•"/>
              <a:defRPr>
                <a:solidFill>
                  <a:srgbClr val="333333"/>
                </a:solidFill>
              </a:defRPr>
            </a:pPr>
            <a:r>
              <a:t>Preferably it should be Open Source.</a:t>
            </a:r>
          </a:p>
        </p:txBody>
      </p:sp>
      <p:sp>
        <p:nvSpPr>
          <p:cNvPr id="173" name="TextBox 6"/>
          <p:cNvSpPr txBox="1"/>
          <p:nvPr/>
        </p:nvSpPr>
        <p:spPr>
          <a:xfrm>
            <a:off x="493613" y="5821824"/>
            <a:ext cx="10764002" cy="637888"/>
          </a:xfrm>
          <a:prstGeom prst="rect">
            <a:avLst/>
          </a:prstGeom>
          <a:solidFill>
            <a:srgbClr val="E7E6E6"/>
          </a:solidFill>
          <a:ln w="12700">
            <a:solidFill>
              <a:schemeClr val="accent1"/>
            </a:solidFill>
            <a:miter/>
          </a:ln>
          <a:extLst>
            <a:ext uri="{C572A759-6A51-4108-AA02-DFA0A04FC94B}">
              <ma14:wrappingTextBoxFlag xmlns:ma14="http://schemas.microsoft.com/office/mac/drawingml/2011/main" val="1"/>
            </a:ext>
          </a:extLst>
        </p:spPr>
        <p:txBody>
          <a:bodyPr lIns="45719" rIns="45719">
            <a:spAutoFit/>
          </a:bodyPr>
          <a:lstStyle/>
          <a:p>
            <a:pPr algn="ctr">
              <a:defRPr>
                <a:solidFill>
                  <a:srgbClr val="333333"/>
                </a:solidFill>
              </a:defRPr>
            </a:pPr>
            <a:r>
              <a:t>The BioRDM team has put together a summary of most used </a:t>
            </a:r>
            <a:r>
              <a:rPr u="sng">
                <a:solidFill>
                  <a:srgbClr val="0563C1"/>
                </a:solidFill>
                <a:uFill>
                  <a:solidFill>
                    <a:srgbClr val="0563C1"/>
                  </a:solidFill>
                </a:uFill>
                <a:hlinkClick r:id="rId2" invalidUrl="" action="" tgtFrame="" tooltip="" history="1" highlightClick="0" endSnd="0"/>
              </a:rPr>
              <a:t>ELNs on the University of Edinburgh Wiki</a:t>
            </a:r>
            <a:r>
              <a:t> where they test-ran a handful of ELNs for you so you can make a more informed choice.</a:t>
            </a:r>
          </a:p>
        </p:txBody>
      </p:sp>
      <p:sp>
        <p:nvSpPr>
          <p:cNvPr id="174" name="Title 1"/>
          <p:cNvSpPr txBox="1"/>
          <p:nvPr>
            <p:ph type="title"/>
          </p:nvPr>
        </p:nvSpPr>
        <p:spPr>
          <a:xfrm>
            <a:off x="838199" y="-137379"/>
            <a:ext cx="10515601" cy="1325563"/>
          </a:xfrm>
          <a:prstGeom prst="rect">
            <a:avLst/>
          </a:prstGeom>
        </p:spPr>
        <p:txBody>
          <a:bodyPr/>
          <a:lstStyle/>
          <a:p>
            <a:pPr/>
            <a:r>
              <a:t>How to chose the right platform?</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7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1" fill="hold">
                                  <p:stCondLst>
                                    <p:cond delay="0"/>
                                  </p:stCondLst>
                                  <p:iterate type="el" backwards="0">
                                    <p:tmAbs val="0"/>
                                  </p:iterate>
                                  <p:childTnLst>
                                    <p:set>
                                      <p:cBhvr>
                                        <p:cTn id="10" fill="hold"/>
                                        <p:tgtEl>
                                          <p:spTgt spid="17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1" fill="hold">
                                  <p:stCondLst>
                                    <p:cond delay="0"/>
                                  </p:stCondLst>
                                  <p:iterate type="el" backwards="0">
                                    <p:tmAbs val="0"/>
                                  </p:iterate>
                                  <p:childTnLst>
                                    <p:set>
                                      <p:cBhvr>
                                        <p:cTn id="14" fill="hold"/>
                                        <p:tgtEl>
                                          <p:spTgt spid="17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1" fill="hold">
                                  <p:stCondLst>
                                    <p:cond delay="0"/>
                                  </p:stCondLst>
                                  <p:iterate type="el" backwards="0">
                                    <p:tmAbs val="0"/>
                                  </p:iterate>
                                  <p:childTnLst>
                                    <p:set>
                                      <p:cBhvr>
                                        <p:cTn id="18" fill="hold"/>
                                        <p:tgtEl>
                                          <p:spTgt spid="17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1" fill="hold">
                                  <p:stCondLst>
                                    <p:cond delay="0"/>
                                  </p:stCondLst>
                                  <p:iterate type="el" backwards="0">
                                    <p:tmAbs val="0"/>
                                  </p:iterate>
                                  <p:childTnLst>
                                    <p:set>
                                      <p:cBhvr>
                                        <p:cTn id="22" fill="hold"/>
                                        <p:tgtEl>
                                          <p:spTgt spid="17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1" fill="hold">
                                  <p:stCondLst>
                                    <p:cond delay="0"/>
                                  </p:stCondLst>
                                  <p:iterate type="el" backwards="0">
                                    <p:tmAbs val="0"/>
                                  </p:iterate>
                                  <p:childTnLst>
                                    <p:set>
                                      <p:cBhvr>
                                        <p:cTn id="26" fill="hold"/>
                                        <p:tgtEl>
                                          <p:spTgt spid="17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1" fill="hold">
                                  <p:stCondLst>
                                    <p:cond delay="0"/>
                                  </p:stCondLst>
                                  <p:iterate type="el" backwards="0">
                                    <p:tmAbs val="0"/>
                                  </p:iterate>
                                  <p:childTnLst>
                                    <p:set>
                                      <p:cBhvr>
                                        <p:cTn id="30" fill="hold"/>
                                        <p:tgtEl>
                                          <p:spTgt spid="17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0" presetID="1" grpId="2" fill="hold">
                                  <p:stCondLst>
                                    <p:cond delay="0"/>
                                  </p:stCondLst>
                                  <p:iterate type="el" backwards="0">
                                    <p:tmAbs val="0"/>
                                  </p:iterate>
                                  <p:childTnLst>
                                    <p:set>
                                      <p:cBhvr>
                                        <p:cTn id="34" fill="hold"/>
                                        <p:tgtEl>
                                          <p:spTgt spid="17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72" grpId="1"/>
      <p:bldP build="whole" bldLvl="1" animBg="1" rev="0" advAuto="0" spid="173" grpId="2"/>
    </p:bld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TextBox 3"/>
          <p:cNvSpPr txBox="1"/>
          <p:nvPr/>
        </p:nvSpPr>
        <p:spPr>
          <a:xfrm>
            <a:off x="1409454" y="1853858"/>
            <a:ext cx="9373092" cy="13083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800">
                <a:solidFill>
                  <a:srgbClr val="0070C0"/>
                </a:solidFill>
              </a:defRPr>
            </a:pPr>
          </a:p>
          <a:p>
            <a:pPr algn="ctr">
              <a:defRPr sz="2800">
                <a:solidFill>
                  <a:srgbClr val="0070C0"/>
                </a:solidFill>
              </a:defRPr>
            </a:pPr>
          </a:p>
          <a:p>
            <a:pPr algn="ctr">
              <a:defRPr sz="2800">
                <a:solidFill>
                  <a:srgbClr val="0070C0"/>
                </a:solidFill>
              </a:defRPr>
            </a:pPr>
            <a:r>
              <a:t>Do you use an ELN? Which one? What features do you like?</a:t>
            </a:r>
          </a:p>
        </p:txBody>
      </p:sp>
      <p:sp>
        <p:nvSpPr>
          <p:cNvPr id="177" name="Title 1"/>
          <p:cNvSpPr txBox="1"/>
          <p:nvPr>
            <p:ph type="title"/>
          </p:nvPr>
        </p:nvSpPr>
        <p:spPr>
          <a:xfrm>
            <a:off x="838200" y="365125"/>
            <a:ext cx="10515600" cy="1325563"/>
          </a:xfrm>
          <a:prstGeom prst="rect">
            <a:avLst/>
          </a:prstGeom>
        </p:spPr>
        <p:txBody>
          <a:bodyPr/>
          <a:lstStyle/>
          <a:p>
            <a:pPr/>
            <a:r>
              <a:t>Exercise 6:</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TextBox 7"/>
          <p:cNvSpPr txBox="1"/>
          <p:nvPr/>
        </p:nvSpPr>
        <p:spPr>
          <a:xfrm>
            <a:off x="883919" y="1845255"/>
            <a:ext cx="9891032" cy="205686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85750" indent="-285750">
              <a:lnSpc>
                <a:spcPct val="150000"/>
              </a:lnSpc>
              <a:buSzPct val="100000"/>
              <a:buFont typeface="Arial"/>
              <a:buChar char="•"/>
              <a:defRPr sz="2000">
                <a:solidFill>
                  <a:srgbClr val="0070C0"/>
                </a:solidFill>
              </a:defRPr>
            </a:pPr>
            <a:r>
              <a:t>Accessibility of your protocols online allows to share them with collaborators who need them for a publication and a DOI of said protocols allows to cite them with credibility. </a:t>
            </a:r>
          </a:p>
          <a:p>
            <a:pPr marL="285750" indent="-285750">
              <a:lnSpc>
                <a:spcPct val="150000"/>
              </a:lnSpc>
              <a:buSzPct val="100000"/>
              <a:buFont typeface="Arial"/>
              <a:buChar char="•"/>
              <a:defRPr sz="2000">
                <a:solidFill>
                  <a:srgbClr val="0070C0"/>
                </a:solidFill>
              </a:defRPr>
            </a:pPr>
          </a:p>
          <a:p>
            <a:pPr marL="285750" indent="-285750">
              <a:lnSpc>
                <a:spcPct val="150000"/>
              </a:lnSpc>
              <a:buSzPct val="100000"/>
              <a:buFont typeface="Arial"/>
              <a:buChar char="•"/>
              <a:defRPr sz="2000">
                <a:solidFill>
                  <a:srgbClr val="0070C0"/>
                </a:solidFill>
              </a:defRPr>
            </a:pPr>
            <a:r>
              <a:t>Electronic lab records allow for easier re-usability and access of your data across multiple platforms. Changes in your records can be traced back, therefore giving accountability.</a:t>
            </a:r>
          </a:p>
        </p:txBody>
      </p:sp>
      <p:sp>
        <p:nvSpPr>
          <p:cNvPr id="180" name="Title 1"/>
          <p:cNvSpPr txBox="1"/>
          <p:nvPr>
            <p:ph type="title"/>
          </p:nvPr>
        </p:nvSpPr>
        <p:spPr>
          <a:xfrm>
            <a:off x="838200" y="365125"/>
            <a:ext cx="10515600" cy="1325563"/>
          </a:xfrm>
          <a:prstGeom prst="rect">
            <a:avLst/>
          </a:prstGeom>
        </p:spPr>
        <p:txBody>
          <a:bodyPr/>
          <a:lstStyle/>
          <a:p>
            <a:pPr/>
            <a:r>
              <a:t>How does good record keeping help us get FAIR ready?</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Title 1"/>
          <p:cNvSpPr txBox="1"/>
          <p:nvPr>
            <p:ph type="title"/>
          </p:nvPr>
        </p:nvSpPr>
        <p:spPr>
          <a:xfrm>
            <a:off x="965199" y="851517"/>
            <a:ext cx="5130796" cy="1461779"/>
          </a:xfrm>
          <a:prstGeom prst="rect">
            <a:avLst/>
          </a:prstGeom>
        </p:spPr>
        <p:txBody>
          <a:bodyPr/>
          <a:lstStyle>
            <a:lvl1pPr>
              <a:defRPr sz="4000"/>
            </a:lvl1pPr>
          </a:lstStyle>
          <a:p>
            <a:pPr/>
            <a:r>
              <a:t>Record Keeping Quiz</a:t>
            </a:r>
          </a:p>
        </p:txBody>
      </p:sp>
      <p:pic>
        <p:nvPicPr>
          <p:cNvPr id="183" name="Graphic 4" descr="Graphic 4"/>
          <p:cNvPicPr>
            <a:picLocks noChangeAspect="1"/>
          </p:cNvPicPr>
          <p:nvPr/>
        </p:nvPicPr>
        <p:blipFill>
          <a:blip r:embed="rId2">
            <a:extLst/>
          </a:blip>
          <a:stretch>
            <a:fillRect/>
          </a:stretch>
        </p:blipFill>
        <p:spPr>
          <a:xfrm>
            <a:off x="7535329" y="2105469"/>
            <a:ext cx="3217335" cy="3217335"/>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TextBox 4"/>
          <p:cNvSpPr txBox="1"/>
          <p:nvPr/>
        </p:nvSpPr>
        <p:spPr>
          <a:xfrm>
            <a:off x="236918" y="284954"/>
            <a:ext cx="11294170"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solidFill>
                  <a:srgbClr val="0070C0"/>
                </a:solidFill>
                <a:latin typeface="Ubuntu"/>
                <a:ea typeface="Ubuntu"/>
                <a:cs typeface="Ubuntu"/>
                <a:sym typeface="Ubuntu"/>
              </a:defRPr>
            </a:lvl1pPr>
          </a:lstStyle>
          <a:p>
            <a:pPr/>
            <a:r>
              <a:t>Before we start this session on good record keeping, it might be a good idea to make ourselves a cup of tea. </a:t>
            </a:r>
          </a:p>
        </p:txBody>
      </p:sp>
      <p:pic>
        <p:nvPicPr>
          <p:cNvPr id="107" name="Picture 5" descr="Picture 5"/>
          <p:cNvPicPr>
            <a:picLocks noChangeAspect="1"/>
          </p:cNvPicPr>
          <p:nvPr/>
        </p:nvPicPr>
        <p:blipFill>
          <a:blip r:embed="rId2">
            <a:extLst/>
          </a:blip>
          <a:stretch>
            <a:fillRect/>
          </a:stretch>
        </p:blipFill>
        <p:spPr>
          <a:xfrm>
            <a:off x="5007366" y="786999"/>
            <a:ext cx="5554374" cy="5693769"/>
          </a:xfrm>
          <a:prstGeom prst="rect">
            <a:avLst/>
          </a:prstGeom>
          <a:ln w="12700">
            <a:miter lim="400000"/>
          </a:ln>
        </p:spPr>
      </p:pic>
      <p:sp>
        <p:nvSpPr>
          <p:cNvPr id="108" name="TextBox 7"/>
          <p:cNvSpPr txBox="1"/>
          <p:nvPr/>
        </p:nvSpPr>
        <p:spPr>
          <a:xfrm>
            <a:off x="471880" y="2340417"/>
            <a:ext cx="3194110" cy="942341"/>
          </a:xfrm>
          <a:prstGeom prst="rect">
            <a:avLst/>
          </a:prstGeom>
          <a:solidFill>
            <a:srgbClr val="E7E6E6"/>
          </a:solidFill>
          <a:ln w="12700">
            <a:solidFill>
              <a:srgbClr val="42719B"/>
            </a:solidFill>
            <a:miter/>
          </a:ln>
          <a:extLst>
            <a:ext uri="{C572A759-6A51-4108-AA02-DFA0A04FC94B}">
              <ma14:wrappingTextBoxFlag xmlns:ma14="http://schemas.microsoft.com/office/mac/drawingml/2011/main" val="1"/>
            </a:ext>
          </a:extLst>
        </p:spPr>
        <p:txBody>
          <a:bodyPr lIns="45719" rIns="45719">
            <a:spAutoFit/>
          </a:bodyPr>
          <a:lstStyle/>
          <a:p>
            <a:pPr algn="ctr">
              <a:defRPr>
                <a:solidFill>
                  <a:srgbClr val="333333"/>
                </a:solidFill>
                <a:latin typeface="Ubuntu"/>
                <a:ea typeface="Ubuntu"/>
                <a:cs typeface="Ubuntu"/>
                <a:sym typeface="Ubuntu"/>
              </a:defRPr>
            </a:pPr>
            <a:r>
              <a:t>Here’s a peer-reviewed protocol</a:t>
            </a:r>
            <a:endParaRPr>
              <a:solidFill>
                <a:srgbClr val="FFFFFF"/>
              </a:solidFill>
            </a:endParaRPr>
          </a:p>
          <a:p>
            <a:pPr algn="ctr">
              <a:defRPr>
                <a:solidFill>
                  <a:srgbClr val="333333"/>
                </a:solidFill>
                <a:latin typeface="Ubuntu"/>
                <a:ea typeface="Ubuntu"/>
                <a:cs typeface="Ubuntu"/>
                <a:sym typeface="Ubuntu"/>
              </a:defRPr>
            </a:pPr>
            <a:r>
              <a:t>for making tea</a:t>
            </a:r>
          </a:p>
        </p:txBody>
      </p:sp>
      <p:sp>
        <p:nvSpPr>
          <p:cNvPr id="109" name="Arrow: Right 8"/>
          <p:cNvSpPr/>
          <p:nvPr/>
        </p:nvSpPr>
        <p:spPr>
          <a:xfrm>
            <a:off x="3875282" y="2441138"/>
            <a:ext cx="830511" cy="444888"/>
          </a:xfrm>
          <a:prstGeom prst="rightArrow">
            <a:avLst>
              <a:gd name="adj1" fmla="val 50000"/>
              <a:gd name="adj2" fmla="val 50000"/>
            </a:avLst>
          </a:prstGeom>
          <a:solidFill>
            <a:srgbClr val="E7E6E6"/>
          </a:solidFill>
          <a:ln w="12700">
            <a:solidFill>
              <a:srgbClr val="32538F"/>
            </a:solidFill>
            <a:miter/>
          </a:ln>
        </p:spPr>
        <p:txBody>
          <a:bodyPr lIns="45719" rIns="45719" anchor="ctr"/>
          <a:lstStyle/>
          <a:p>
            <a:pPr algn="ctr">
              <a:defRPr>
                <a:solidFill>
                  <a:srgbClr val="FFFFFF"/>
                </a:solidFill>
              </a:defRPr>
            </a:pPr>
          </a:p>
        </p:txBody>
      </p:sp>
      <p:sp>
        <p:nvSpPr>
          <p:cNvPr id="110" name="TextBox 10"/>
          <p:cNvSpPr txBox="1"/>
          <p:nvPr/>
        </p:nvSpPr>
        <p:spPr>
          <a:xfrm>
            <a:off x="7545477" y="6480766"/>
            <a:ext cx="2970542"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i="1" sz="1200">
                <a:solidFill>
                  <a:srgbClr val="333333"/>
                </a:solidFill>
                <a:latin typeface="Ubuntu"/>
                <a:ea typeface="Ubuntu"/>
                <a:cs typeface="Ubuntu"/>
                <a:sym typeface="Ubuntu"/>
              </a:defRPr>
            </a:lvl1pPr>
          </a:lstStyle>
          <a:p>
            <a:pPr/>
            <a:r>
              <a:t>Figure credits: Dr Ines Boehm and Ben Thomas</a:t>
            </a:r>
          </a:p>
        </p:txBody>
      </p:sp>
      <p:sp>
        <p:nvSpPr>
          <p:cNvPr id="111" name="TextBox 1"/>
          <p:cNvSpPr txBox="1"/>
          <p:nvPr/>
        </p:nvSpPr>
        <p:spPr>
          <a:xfrm>
            <a:off x="409736" y="4271162"/>
            <a:ext cx="4233913" cy="1497371"/>
          </a:xfrm>
          <a:prstGeom prst="rect">
            <a:avLst/>
          </a:prstGeom>
          <a:solidFill>
            <a:srgbClr val="DEEBF7"/>
          </a:solidFill>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2400"/>
            </a:pPr>
            <a:r>
              <a:t>Once you have your tea, remember to </a:t>
            </a:r>
            <a:r>
              <a:rPr b="1"/>
              <a:t>sign up for your </a:t>
            </a:r>
            <a:r>
              <a:rPr b="1">
                <a:solidFill>
                  <a:srgbClr val="0070C0"/>
                </a:solidFill>
              </a:rPr>
              <a:t>benchling</a:t>
            </a:r>
            <a:r>
              <a:rPr b="1"/>
              <a:t> and </a:t>
            </a:r>
            <a:r>
              <a:rPr b="1">
                <a:solidFill>
                  <a:srgbClr val="0070C0"/>
                </a:solidFill>
              </a:rPr>
              <a:t>protocols.io </a:t>
            </a:r>
            <a:r>
              <a:rPr b="1"/>
              <a:t>accounts </a:t>
            </a:r>
            <a:r>
              <a:t>(links on the pad)</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TextBox 4"/>
          <p:cNvSpPr txBox="1"/>
          <p:nvPr/>
        </p:nvSpPr>
        <p:spPr>
          <a:xfrm>
            <a:off x="1409454" y="1853858"/>
            <a:ext cx="9373092" cy="13083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2800">
                <a:solidFill>
                  <a:srgbClr val="0070C0"/>
                </a:solidFill>
              </a:defRPr>
            </a:pPr>
          </a:p>
          <a:p>
            <a:pPr algn="ctr">
              <a:defRPr sz="2800">
                <a:solidFill>
                  <a:srgbClr val="0070C0"/>
                </a:solidFill>
              </a:defRPr>
            </a:pPr>
          </a:p>
          <a:p>
            <a:pPr algn="ctr">
              <a:defRPr sz="2800">
                <a:solidFill>
                  <a:srgbClr val="0070C0"/>
                </a:solidFill>
              </a:defRPr>
            </a:pPr>
            <a:r>
              <a:t>Differences between analogue and digital record keeping</a:t>
            </a:r>
          </a:p>
        </p:txBody>
      </p:sp>
      <p:pic>
        <p:nvPicPr>
          <p:cNvPr id="114" name="Picture 2" descr="Picture 2"/>
          <p:cNvPicPr>
            <a:picLocks noChangeAspect="1"/>
          </p:cNvPicPr>
          <p:nvPr/>
        </p:nvPicPr>
        <p:blipFill>
          <a:blip r:embed="rId3">
            <a:extLst/>
          </a:blip>
          <a:stretch>
            <a:fillRect/>
          </a:stretch>
        </p:blipFill>
        <p:spPr>
          <a:xfrm>
            <a:off x="10820669" y="5458690"/>
            <a:ext cx="1289215" cy="1325419"/>
          </a:xfrm>
          <a:prstGeom prst="rect">
            <a:avLst/>
          </a:prstGeom>
          <a:ln w="12700">
            <a:miter lim="400000"/>
          </a:ln>
        </p:spPr>
      </p:pic>
      <p:sp>
        <p:nvSpPr>
          <p:cNvPr id="115" name="Title 1"/>
          <p:cNvSpPr txBox="1"/>
          <p:nvPr>
            <p:ph type="title"/>
          </p:nvPr>
        </p:nvSpPr>
        <p:spPr>
          <a:xfrm>
            <a:off x="838200" y="365125"/>
            <a:ext cx="10515600" cy="1325563"/>
          </a:xfrm>
          <a:prstGeom prst="rect">
            <a:avLst/>
          </a:prstGeom>
        </p:spPr>
        <p:txBody>
          <a:bodyPr/>
          <a:lstStyle/>
          <a:p>
            <a:pPr/>
            <a:r>
              <a:t>Exercise 1:</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TextBox 4"/>
          <p:cNvSpPr txBox="1"/>
          <p:nvPr/>
        </p:nvSpPr>
        <p:spPr>
          <a:xfrm>
            <a:off x="663340" y="314999"/>
            <a:ext cx="11242310" cy="6228002"/>
          </a:xfrm>
          <a:prstGeom prst="rect">
            <a:avLst/>
          </a:prstGeom>
          <a:ln w="12700">
            <a:miter lim="400000"/>
          </a:ln>
          <a:extLst>
            <a:ext uri="{C572A759-6A51-4108-AA02-DFA0A04FC94B}">
              <ma14:wrappingTextBoxFlag xmlns:ma14="http://schemas.microsoft.com/office/mac/drawingml/2011/main" val="1"/>
            </a:ext>
          </a:extLst>
        </p:spPr>
        <p:txBody>
          <a:bodyPr lIns="45719" rIns="45719" numCol="2"/>
          <a:lstStyle/>
          <a:p>
            <a:pPr>
              <a:defRPr b="1" sz="2000">
                <a:solidFill>
                  <a:srgbClr val="333333"/>
                </a:solidFill>
                <a:latin typeface="Ubuntu"/>
                <a:ea typeface="Ubuntu"/>
                <a:cs typeface="Ubuntu"/>
                <a:sym typeface="Ubuntu"/>
              </a:defRPr>
            </a:pPr>
            <a:r>
              <a:t>Advantages of traditional analog records</a:t>
            </a:r>
          </a:p>
          <a:p>
            <a:pPr>
              <a:buSzPct val="100000"/>
              <a:buFont typeface="Arial"/>
              <a:buChar char="•"/>
              <a:defRPr sz="2000">
                <a:solidFill>
                  <a:srgbClr val="333333"/>
                </a:solidFill>
                <a:latin typeface="Ubuntu"/>
                <a:ea typeface="Ubuntu"/>
                <a:cs typeface="Ubuntu"/>
                <a:sym typeface="Ubuntu"/>
              </a:defRPr>
            </a:pPr>
            <a:r>
              <a:t>Ability to directly draw on your records</a:t>
            </a:r>
          </a:p>
          <a:p>
            <a:pPr>
              <a:buSzPct val="100000"/>
              <a:buFont typeface="Arial"/>
              <a:buChar char="•"/>
              <a:defRPr sz="2000">
                <a:solidFill>
                  <a:srgbClr val="333333"/>
                </a:solidFill>
                <a:latin typeface="Ubuntu"/>
                <a:ea typeface="Ubuntu"/>
                <a:cs typeface="Ubuntu"/>
                <a:sym typeface="Ubuntu"/>
              </a:defRPr>
            </a:pPr>
            <a:r>
              <a:t>works regardless of internet/power access</a:t>
            </a:r>
          </a:p>
          <a:p>
            <a:pPr>
              <a:defRPr sz="2000">
                <a:solidFill>
                  <a:srgbClr val="333333"/>
                </a:solidFill>
                <a:latin typeface="Ubuntu"/>
                <a:ea typeface="Ubuntu"/>
                <a:cs typeface="Ubuntu"/>
                <a:sym typeface="Ubuntu"/>
              </a:defRPr>
            </a:pPr>
          </a:p>
          <a:p>
            <a:pPr>
              <a:defRPr b="1" sz="2000">
                <a:solidFill>
                  <a:srgbClr val="333333"/>
                </a:solidFill>
                <a:latin typeface="Ubuntu"/>
                <a:ea typeface="Ubuntu"/>
                <a:cs typeface="Ubuntu"/>
                <a:sym typeface="Ubuntu"/>
              </a:defRPr>
            </a:pPr>
            <a:r>
              <a:t>Disadvantages of traditional analog records</a:t>
            </a:r>
          </a:p>
          <a:p>
            <a:pPr>
              <a:buSzPct val="100000"/>
              <a:buFont typeface="Arial"/>
              <a:buChar char="•"/>
              <a:defRPr sz="2000">
                <a:solidFill>
                  <a:srgbClr val="333333"/>
                </a:solidFill>
                <a:latin typeface="Ubuntu"/>
                <a:ea typeface="Ubuntu"/>
                <a:cs typeface="Ubuntu"/>
                <a:sym typeface="Ubuntu"/>
              </a:defRPr>
            </a:pPr>
            <a:r>
              <a:t>can be lost and/or damaged (not Findable or Accessible)</a:t>
            </a:r>
          </a:p>
          <a:p>
            <a:pPr>
              <a:buSzPct val="100000"/>
              <a:buFont typeface="Arial"/>
              <a:buChar char="•"/>
              <a:defRPr sz="2000">
                <a:solidFill>
                  <a:srgbClr val="333333"/>
                </a:solidFill>
                <a:latin typeface="Ubuntu"/>
                <a:ea typeface="Ubuntu"/>
                <a:cs typeface="Ubuntu"/>
                <a:sym typeface="Ubuntu"/>
              </a:defRPr>
            </a:pPr>
            <a:r>
              <a:t>only in one location at any time (not Findable or Accessible)</a:t>
            </a:r>
          </a:p>
          <a:p>
            <a:pPr>
              <a:buSzPct val="100000"/>
              <a:buFont typeface="Arial"/>
              <a:buChar char="•"/>
              <a:defRPr sz="2000">
                <a:solidFill>
                  <a:srgbClr val="333333"/>
                </a:solidFill>
                <a:latin typeface="Ubuntu"/>
                <a:ea typeface="Ubuntu"/>
                <a:cs typeface="Ubuntu"/>
                <a:sym typeface="Ubuntu"/>
              </a:defRPr>
            </a:pPr>
            <a:r>
              <a:t>handwriting can make it less intelligible</a:t>
            </a:r>
          </a:p>
          <a:p>
            <a:pPr>
              <a:buSzPct val="100000"/>
              <a:buFont typeface="Arial"/>
              <a:buChar char="•"/>
              <a:defRPr sz="2000">
                <a:solidFill>
                  <a:srgbClr val="333333"/>
                </a:solidFill>
                <a:latin typeface="Ubuntu"/>
                <a:ea typeface="Ubuntu"/>
                <a:cs typeface="Ubuntu"/>
                <a:sym typeface="Ubuntu"/>
              </a:defRPr>
            </a:pPr>
            <a:r>
              <a:t>harder to edit/move elements around smoothly (not Interoperable)</a:t>
            </a:r>
          </a:p>
          <a:p>
            <a:pPr>
              <a:buSzPct val="100000"/>
              <a:buFont typeface="Arial"/>
              <a:buChar char="•"/>
              <a:defRPr sz="2000">
                <a:solidFill>
                  <a:srgbClr val="333333"/>
                </a:solidFill>
                <a:latin typeface="Ubuntu"/>
                <a:ea typeface="Ubuntu"/>
                <a:cs typeface="Ubuntu"/>
                <a:sym typeface="Ubuntu"/>
              </a:defRPr>
            </a:pPr>
            <a:r>
              <a:t>can’t store most data types (e.g. imaging data) in a useable way (not Reusable)</a:t>
            </a:r>
          </a:p>
          <a:p>
            <a:pPr>
              <a:buSzPct val="100000"/>
              <a:buFont typeface="Arial"/>
              <a:buChar char="•"/>
              <a:defRPr sz="2000">
                <a:solidFill>
                  <a:srgbClr val="333333"/>
                </a:solidFill>
                <a:latin typeface="Ubuntu"/>
                <a:ea typeface="Ubuntu"/>
                <a:cs typeface="Ubuntu"/>
                <a:sym typeface="Ubuntu"/>
              </a:defRPr>
            </a:pPr>
          </a:p>
          <a:p>
            <a:pPr>
              <a:defRPr b="1" sz="2000">
                <a:solidFill>
                  <a:srgbClr val="333333"/>
                </a:solidFill>
                <a:latin typeface="Ubuntu"/>
                <a:ea typeface="Ubuntu"/>
                <a:cs typeface="Ubuntu"/>
                <a:sym typeface="Ubuntu"/>
              </a:defRPr>
            </a:pPr>
            <a:r>
              <a:t>Advantages of digital records</a:t>
            </a:r>
          </a:p>
          <a:p>
            <a:pPr>
              <a:buSzPct val="100000"/>
              <a:buFont typeface="Arial"/>
              <a:buChar char="•"/>
              <a:defRPr sz="2000">
                <a:solidFill>
                  <a:srgbClr val="333333"/>
                </a:solidFill>
                <a:latin typeface="Ubuntu"/>
                <a:ea typeface="Ubuntu"/>
                <a:cs typeface="Ubuntu"/>
                <a:sym typeface="Ubuntu"/>
              </a:defRPr>
            </a:pPr>
            <a:r>
              <a:t>can smoothly and easily move elements around to edit it</a:t>
            </a:r>
          </a:p>
          <a:p>
            <a:pPr>
              <a:buSzPct val="100000"/>
              <a:buFont typeface="Arial"/>
              <a:buChar char="•"/>
              <a:defRPr sz="2000">
                <a:solidFill>
                  <a:srgbClr val="333333"/>
                </a:solidFill>
                <a:latin typeface="Ubuntu"/>
                <a:ea typeface="Ubuntu"/>
                <a:cs typeface="Ubuntu"/>
                <a:sym typeface="Ubuntu"/>
              </a:defRPr>
            </a:pPr>
            <a:r>
              <a:t>Findable and Accessible: can be shared instantly anywhere around the world, with anyone</a:t>
            </a:r>
          </a:p>
          <a:p>
            <a:pPr>
              <a:buSzPct val="100000"/>
              <a:buFont typeface="Arial"/>
              <a:buChar char="•"/>
              <a:defRPr sz="2000">
                <a:solidFill>
                  <a:srgbClr val="333333"/>
                </a:solidFill>
                <a:latin typeface="Ubuntu"/>
                <a:ea typeface="Ubuntu"/>
                <a:cs typeface="Ubuntu"/>
                <a:sym typeface="Ubuntu"/>
              </a:defRPr>
            </a:pPr>
            <a:r>
              <a:t>Interoperable: can be easily commented on by anyone anywhere</a:t>
            </a:r>
          </a:p>
          <a:p>
            <a:pPr>
              <a:buSzPct val="100000"/>
              <a:buFont typeface="Arial"/>
              <a:buChar char="•"/>
              <a:defRPr sz="2000">
                <a:solidFill>
                  <a:srgbClr val="333333"/>
                </a:solidFill>
                <a:latin typeface="Ubuntu"/>
                <a:ea typeface="Ubuntu"/>
                <a:cs typeface="Ubuntu"/>
                <a:sym typeface="Ubuntu"/>
              </a:defRPr>
            </a:pPr>
            <a:r>
              <a:t>doesn’t take up physical space (no record rooms/folders)</a:t>
            </a:r>
          </a:p>
          <a:p>
            <a:pPr>
              <a:buSzPct val="100000"/>
              <a:buFont typeface="Arial"/>
              <a:buChar char="•"/>
              <a:defRPr sz="2000">
                <a:solidFill>
                  <a:srgbClr val="333333"/>
                </a:solidFill>
                <a:latin typeface="Ubuntu"/>
                <a:ea typeface="Ubuntu"/>
                <a:cs typeface="Ubuntu"/>
                <a:sym typeface="Ubuntu"/>
              </a:defRPr>
            </a:pPr>
            <a:r>
              <a:t>regular backups mean it won’t be lost</a:t>
            </a:r>
          </a:p>
          <a:p>
            <a:pPr>
              <a:buSzPct val="100000"/>
              <a:buFont typeface="Arial"/>
              <a:buChar char="•"/>
              <a:defRPr sz="2000">
                <a:solidFill>
                  <a:srgbClr val="333333"/>
                </a:solidFill>
                <a:latin typeface="Ubuntu"/>
                <a:ea typeface="Ubuntu"/>
                <a:cs typeface="Ubuntu"/>
                <a:sym typeface="Ubuntu"/>
              </a:defRPr>
            </a:pPr>
            <a:r>
              <a:t>Reusable: version controls mean changes can easily be tracked</a:t>
            </a:r>
          </a:p>
          <a:p>
            <a:pPr>
              <a:buSzPct val="100000"/>
              <a:buFont typeface="Arial"/>
              <a:buChar char="•"/>
              <a:defRPr sz="2000">
                <a:solidFill>
                  <a:srgbClr val="333333"/>
                </a:solidFill>
                <a:latin typeface="Ubuntu"/>
                <a:ea typeface="Ubuntu"/>
                <a:cs typeface="Ubuntu"/>
                <a:sym typeface="Ubuntu"/>
              </a:defRPr>
            </a:pPr>
            <a:r>
              <a:t>Reusable: can store protocols directly with other supporting data types (e.g. video explanations)</a:t>
            </a:r>
          </a:p>
          <a:p>
            <a:pPr>
              <a:buSzPct val="100000"/>
              <a:buFont typeface="Arial"/>
              <a:buChar char="•"/>
              <a:defRPr sz="2000">
                <a:solidFill>
                  <a:srgbClr val="333333"/>
                </a:solidFill>
                <a:latin typeface="Ubuntu"/>
                <a:ea typeface="Ubuntu"/>
                <a:cs typeface="Ubuntu"/>
                <a:sym typeface="Ubuntu"/>
              </a:defRPr>
            </a:pPr>
            <a:r>
              <a:t>can you think of more?</a:t>
            </a:r>
          </a:p>
          <a:p>
            <a:pPr>
              <a:defRPr sz="2000">
                <a:solidFill>
                  <a:srgbClr val="333333"/>
                </a:solidFill>
                <a:latin typeface="Ubuntu"/>
                <a:ea typeface="Ubuntu"/>
                <a:cs typeface="Ubuntu"/>
                <a:sym typeface="Ubuntu"/>
              </a:defRPr>
            </a:pPr>
          </a:p>
          <a:p>
            <a:pPr>
              <a:defRPr b="1" sz="2000">
                <a:solidFill>
                  <a:srgbClr val="333333"/>
                </a:solidFill>
                <a:latin typeface="Ubuntu"/>
                <a:ea typeface="Ubuntu"/>
                <a:cs typeface="Ubuntu"/>
                <a:sym typeface="Ubuntu"/>
              </a:defRPr>
            </a:pPr>
            <a:r>
              <a:t>Disadvantages of digital records</a:t>
            </a:r>
          </a:p>
          <a:p>
            <a:pPr>
              <a:buSzPct val="100000"/>
              <a:buFont typeface="Arial"/>
              <a:buChar char="•"/>
              <a:defRPr sz="2000">
                <a:solidFill>
                  <a:srgbClr val="333333"/>
                </a:solidFill>
                <a:latin typeface="Ubuntu"/>
                <a:ea typeface="Ubuntu"/>
                <a:cs typeface="Ubuntu"/>
                <a:sym typeface="Ubuntu"/>
              </a:defRPr>
            </a:pPr>
            <a:r>
              <a:t>dependent on internet access and power (not Accessible)</a:t>
            </a:r>
          </a:p>
          <a:p>
            <a:pPr>
              <a:buSzPct val="100000"/>
              <a:buFont typeface="Arial"/>
              <a:buChar char="•"/>
              <a:defRPr sz="2000">
                <a:solidFill>
                  <a:srgbClr val="333333"/>
                </a:solidFill>
                <a:latin typeface="Ubuntu"/>
                <a:ea typeface="Ubuntu"/>
                <a:cs typeface="Ubuntu"/>
                <a:sym typeface="Ubuntu"/>
              </a:defRPr>
            </a:pPr>
            <a:r>
              <a:t>some digital record keeping services charge a fee</a:t>
            </a:r>
          </a:p>
          <a:p>
            <a:pPr>
              <a:buSzPct val="100000"/>
              <a:buFont typeface="Arial"/>
              <a:buChar char="•"/>
              <a:defRPr sz="2000">
                <a:solidFill>
                  <a:srgbClr val="333333"/>
                </a:solidFill>
                <a:latin typeface="Ubuntu"/>
                <a:ea typeface="Ubuntu"/>
                <a:cs typeface="Ubuntu"/>
                <a:sym typeface="Ubuntu"/>
              </a:defRPr>
            </a:pPr>
            <a:r>
              <a:t>risk of corruption if data is not backed up (either yourself or by the service used - not Reusable)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Arrow: Down 12"/>
          <p:cNvSpPr/>
          <p:nvPr/>
        </p:nvSpPr>
        <p:spPr>
          <a:xfrm rot="16200000">
            <a:off x="4985868" y="2147913"/>
            <a:ext cx="469784" cy="6207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3427"/>
                </a:moveTo>
                <a:lnTo>
                  <a:pt x="5400" y="13427"/>
                </a:lnTo>
                <a:lnTo>
                  <a:pt x="5400" y="0"/>
                </a:lnTo>
                <a:lnTo>
                  <a:pt x="16200" y="0"/>
                </a:lnTo>
                <a:lnTo>
                  <a:pt x="16200" y="13427"/>
                </a:lnTo>
                <a:lnTo>
                  <a:pt x="21600" y="13427"/>
                </a:lnTo>
                <a:lnTo>
                  <a:pt x="10800" y="21600"/>
                </a:lnTo>
                <a:close/>
              </a:path>
            </a:pathLst>
          </a:custGeom>
          <a:solidFill>
            <a:schemeClr val="accent1"/>
          </a:solidFill>
          <a:ln w="12700">
            <a:solidFill>
              <a:srgbClr val="32538F"/>
            </a:solidFill>
            <a:miter/>
          </a:ln>
        </p:spPr>
        <p:txBody>
          <a:bodyPr lIns="45719" rIns="45719" anchor="ctr"/>
          <a:lstStyle/>
          <a:p>
            <a:pPr algn="ctr">
              <a:defRPr>
                <a:solidFill>
                  <a:srgbClr val="FFFFFF"/>
                </a:solidFill>
              </a:defRPr>
            </a:pPr>
          </a:p>
        </p:txBody>
      </p:sp>
      <p:sp>
        <p:nvSpPr>
          <p:cNvPr id="124" name="Title 1"/>
          <p:cNvSpPr txBox="1"/>
          <p:nvPr>
            <p:ph type="title"/>
          </p:nvPr>
        </p:nvSpPr>
        <p:spPr>
          <a:xfrm>
            <a:off x="838200" y="365125"/>
            <a:ext cx="10515600" cy="1325563"/>
          </a:xfrm>
          <a:prstGeom prst="rect">
            <a:avLst/>
          </a:prstGeom>
        </p:spPr>
        <p:txBody>
          <a:bodyPr/>
          <a:lstStyle>
            <a:lvl1pPr defTabSz="868680">
              <a:defRPr sz="4180">
                <a:latin typeface="Ubuntu"/>
                <a:ea typeface="Ubuntu"/>
                <a:cs typeface="Ubuntu"/>
                <a:sym typeface="Ubuntu"/>
              </a:defRPr>
            </a:lvl1pPr>
          </a:lstStyle>
          <a:p>
            <a:pPr/>
            <a:r>
              <a:t>Why do we need to keep good quality records?</a:t>
            </a:r>
          </a:p>
        </p:txBody>
      </p:sp>
      <p:sp>
        <p:nvSpPr>
          <p:cNvPr id="125" name="Content Placeholder 4"/>
          <p:cNvSpPr txBox="1"/>
          <p:nvPr>
            <p:ph type="body" sz="half" idx="1"/>
          </p:nvPr>
        </p:nvSpPr>
        <p:spPr>
          <a:xfrm>
            <a:off x="5986462" y="2053667"/>
            <a:ext cx="5367338" cy="4351339"/>
          </a:xfrm>
          <a:prstGeom prst="rect">
            <a:avLst/>
          </a:prstGeom>
        </p:spPr>
        <p:txBody>
          <a:bodyPr/>
          <a:lstStyle/>
          <a:p>
            <a:pPr marL="0" indent="0">
              <a:lnSpc>
                <a:spcPct val="150000"/>
              </a:lnSpc>
              <a:buSzTx/>
              <a:buNone/>
              <a:defRPr sz="2400"/>
            </a:pPr>
            <a:r>
              <a:t>Good record keeping ensures:</a:t>
            </a:r>
          </a:p>
          <a:p>
            <a:pPr marL="285750" indent="-285750">
              <a:lnSpc>
                <a:spcPct val="150000"/>
              </a:lnSpc>
              <a:defRPr sz="2400"/>
            </a:pPr>
            <a:r>
              <a:t>Transparency</a:t>
            </a:r>
          </a:p>
          <a:p>
            <a:pPr marL="285750" indent="-285750">
              <a:lnSpc>
                <a:spcPct val="150000"/>
              </a:lnSpc>
              <a:defRPr sz="2400"/>
            </a:pPr>
            <a:r>
              <a:t>Reproducibility</a:t>
            </a:r>
          </a:p>
          <a:p>
            <a:pPr marL="285750" indent="-285750">
              <a:lnSpc>
                <a:spcPct val="150000"/>
              </a:lnSpc>
              <a:defRPr sz="2400"/>
            </a:pPr>
            <a:r>
              <a:t>Accountability</a:t>
            </a:r>
          </a:p>
        </p:txBody>
      </p:sp>
      <p:sp>
        <p:nvSpPr>
          <p:cNvPr id="126" name="Rectangle 3"/>
          <p:cNvSpPr txBox="1"/>
          <p:nvPr/>
        </p:nvSpPr>
        <p:spPr>
          <a:xfrm>
            <a:off x="1437474" y="2223414"/>
            <a:ext cx="3118655" cy="39247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b="1" sz="2400">
                <a:solidFill>
                  <a:srgbClr val="0070C0"/>
                </a:solidFill>
              </a:defRPr>
            </a:lvl1pPr>
          </a:lstStyle>
          <a:p>
            <a:pPr/>
            <a:r>
              <a:t>Good scientific practice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2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23"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TextBox 5"/>
          <p:cNvSpPr txBox="1"/>
          <p:nvPr/>
        </p:nvSpPr>
        <p:spPr>
          <a:xfrm>
            <a:off x="1409525" y="1866958"/>
            <a:ext cx="2147407" cy="345789"/>
          </a:xfrm>
          <a:prstGeom prst="rect">
            <a:avLst/>
          </a:prstGeom>
          <a:solidFill>
            <a:srgbClr val="E7E6E6"/>
          </a:solidFill>
          <a:ln w="12700">
            <a:solidFill>
              <a:schemeClr val="accent1"/>
            </a:solidFill>
            <a:miter/>
          </a:ln>
          <a:extLst>
            <a:ext uri="{C572A759-6A51-4108-AA02-DFA0A04FC94B}">
              <ma14:wrappingTextBoxFlag xmlns:ma14="http://schemas.microsoft.com/office/mac/drawingml/2011/main" val="1"/>
            </a:ext>
          </a:extLst>
        </p:spPr>
        <p:txBody>
          <a:bodyPr lIns="45719" rIns="45719">
            <a:spAutoFit/>
          </a:bodyPr>
          <a:lstStyle>
            <a:lvl1pPr algn="ctr">
              <a:defRPr>
                <a:solidFill>
                  <a:srgbClr val="333333"/>
                </a:solidFill>
              </a:defRPr>
            </a:lvl1pPr>
          </a:lstStyle>
          <a:p>
            <a:pPr/>
            <a:r>
              <a:t>FAIR record keeping</a:t>
            </a:r>
          </a:p>
        </p:txBody>
      </p:sp>
      <p:sp>
        <p:nvSpPr>
          <p:cNvPr id="131" name="Arrow: Down 6"/>
          <p:cNvSpPr/>
          <p:nvPr/>
        </p:nvSpPr>
        <p:spPr>
          <a:xfrm rot="16200000">
            <a:off x="629710" y="1741232"/>
            <a:ext cx="469784" cy="6207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3427"/>
                </a:moveTo>
                <a:lnTo>
                  <a:pt x="5400" y="13427"/>
                </a:lnTo>
                <a:lnTo>
                  <a:pt x="5400" y="0"/>
                </a:lnTo>
                <a:lnTo>
                  <a:pt x="16200" y="0"/>
                </a:lnTo>
                <a:lnTo>
                  <a:pt x="16200" y="13427"/>
                </a:lnTo>
                <a:lnTo>
                  <a:pt x="21600" y="13427"/>
                </a:lnTo>
                <a:lnTo>
                  <a:pt x="10800" y="21600"/>
                </a:lnTo>
                <a:close/>
              </a:path>
            </a:pathLst>
          </a:custGeom>
          <a:solidFill>
            <a:schemeClr val="accent1"/>
          </a:solidFill>
          <a:ln w="12700">
            <a:solidFill>
              <a:srgbClr val="32538F"/>
            </a:solidFill>
            <a:miter/>
          </a:ln>
        </p:spPr>
        <p:txBody>
          <a:bodyPr lIns="45719" rIns="45719" anchor="ctr"/>
          <a:lstStyle/>
          <a:p>
            <a:pPr algn="ctr">
              <a:defRPr>
                <a:solidFill>
                  <a:srgbClr val="FFFFFF"/>
                </a:solidFill>
              </a:defRPr>
            </a:pPr>
          </a:p>
        </p:txBody>
      </p:sp>
      <p:sp>
        <p:nvSpPr>
          <p:cNvPr id="132" name="TextBox 8"/>
          <p:cNvSpPr txBox="1"/>
          <p:nvPr/>
        </p:nvSpPr>
        <p:spPr>
          <a:xfrm>
            <a:off x="1409524" y="2717437"/>
            <a:ext cx="8984437" cy="929988"/>
          </a:xfrm>
          <a:prstGeom prst="rect">
            <a:avLst/>
          </a:prstGeom>
          <a:solidFill>
            <a:srgbClr val="E7E6E6"/>
          </a:solidFill>
          <a:ln w="12700">
            <a:solidFill>
              <a:schemeClr val="accent1"/>
            </a:solidFill>
            <a:miter/>
          </a:ln>
          <a:extLst>
            <a:ext uri="{C572A759-6A51-4108-AA02-DFA0A04FC94B}">
              <ma14:wrappingTextBoxFlag xmlns:ma14="http://schemas.microsoft.com/office/mac/drawingml/2011/main" val="1"/>
            </a:ext>
          </a:extLst>
        </p:spPr>
        <p:txBody>
          <a:bodyPr lIns="45719" rIns="45719">
            <a:spAutoFit/>
          </a:bodyPr>
          <a:lstStyle/>
          <a:p>
            <a:pPr/>
            <a:r>
              <a:t>In order to avoid data mismanagement and unexplained discrepancies, it is imperative to keep dated, accurate, complete and intelligible records of our experiments and the protocols we use. This means they should include enough detail for others to reproduce.</a:t>
            </a:r>
          </a:p>
        </p:txBody>
      </p:sp>
      <p:sp>
        <p:nvSpPr>
          <p:cNvPr id="133" name="Arrow: Down 9"/>
          <p:cNvSpPr/>
          <p:nvPr/>
        </p:nvSpPr>
        <p:spPr>
          <a:xfrm rot="16200000">
            <a:off x="629710" y="2868708"/>
            <a:ext cx="469784" cy="6207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3427"/>
                </a:moveTo>
                <a:lnTo>
                  <a:pt x="5400" y="13427"/>
                </a:lnTo>
                <a:lnTo>
                  <a:pt x="5400" y="0"/>
                </a:lnTo>
                <a:lnTo>
                  <a:pt x="16200" y="0"/>
                </a:lnTo>
                <a:lnTo>
                  <a:pt x="16200" y="13427"/>
                </a:lnTo>
                <a:lnTo>
                  <a:pt x="21600" y="13427"/>
                </a:lnTo>
                <a:lnTo>
                  <a:pt x="10800" y="21600"/>
                </a:lnTo>
                <a:close/>
              </a:path>
            </a:pathLst>
          </a:custGeom>
          <a:solidFill>
            <a:schemeClr val="accent1"/>
          </a:solidFill>
          <a:ln w="12700">
            <a:solidFill>
              <a:srgbClr val="32538F"/>
            </a:solidFill>
            <a:miter/>
          </a:ln>
        </p:spPr>
        <p:txBody>
          <a:bodyPr lIns="45719" rIns="45719" anchor="ctr"/>
          <a:lstStyle/>
          <a:p>
            <a:pPr algn="ctr">
              <a:defRPr>
                <a:solidFill>
                  <a:srgbClr val="FFFFFF"/>
                </a:solidFill>
              </a:defRPr>
            </a:pPr>
          </a:p>
        </p:txBody>
      </p:sp>
      <p:sp>
        <p:nvSpPr>
          <p:cNvPr id="134" name="TextBox 11"/>
          <p:cNvSpPr txBox="1"/>
          <p:nvPr/>
        </p:nvSpPr>
        <p:spPr>
          <a:xfrm>
            <a:off x="1409523" y="4124935"/>
            <a:ext cx="8984437" cy="345789"/>
          </a:xfrm>
          <a:prstGeom prst="rect">
            <a:avLst/>
          </a:prstGeom>
          <a:solidFill>
            <a:srgbClr val="E7E6E6"/>
          </a:solidFill>
          <a:ln w="12700">
            <a:solidFill>
              <a:schemeClr val="accent1"/>
            </a:solidFill>
            <a:miter/>
          </a:ln>
          <a:extLst>
            <a:ext uri="{C572A759-6A51-4108-AA02-DFA0A04FC94B}">
              <ma14:wrappingTextBoxFlag xmlns:ma14="http://schemas.microsoft.com/office/mac/drawingml/2011/main" val="1"/>
            </a:ext>
          </a:extLst>
        </p:spPr>
        <p:txBody>
          <a:bodyPr lIns="45719" rIns="45719">
            <a:spAutoFit/>
          </a:bodyPr>
          <a:lstStyle/>
          <a:p>
            <a:pPr/>
            <a:r>
              <a:t>You are, legally, the one responsible for your records, not your colleague, or your PI.</a:t>
            </a:r>
          </a:p>
        </p:txBody>
      </p:sp>
      <p:sp>
        <p:nvSpPr>
          <p:cNvPr id="135" name="Arrow: Down 12"/>
          <p:cNvSpPr/>
          <p:nvPr/>
        </p:nvSpPr>
        <p:spPr>
          <a:xfrm rot="16200000">
            <a:off x="629710" y="3996182"/>
            <a:ext cx="469784" cy="6207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3427"/>
                </a:moveTo>
                <a:lnTo>
                  <a:pt x="5400" y="13427"/>
                </a:lnTo>
                <a:lnTo>
                  <a:pt x="5400" y="0"/>
                </a:lnTo>
                <a:lnTo>
                  <a:pt x="16200" y="0"/>
                </a:lnTo>
                <a:lnTo>
                  <a:pt x="16200" y="13427"/>
                </a:lnTo>
                <a:lnTo>
                  <a:pt x="21600" y="13427"/>
                </a:lnTo>
                <a:lnTo>
                  <a:pt x="10800" y="21600"/>
                </a:lnTo>
                <a:close/>
              </a:path>
            </a:pathLst>
          </a:custGeom>
          <a:solidFill>
            <a:schemeClr val="accent1"/>
          </a:solidFill>
          <a:ln w="12700">
            <a:solidFill>
              <a:srgbClr val="32538F"/>
            </a:solidFill>
            <a:miter/>
          </a:ln>
        </p:spPr>
        <p:txBody>
          <a:bodyPr lIns="45719" rIns="45719" anchor="ctr"/>
          <a:lstStyle/>
          <a:p>
            <a:pPr algn="ctr">
              <a:defRPr>
                <a:solidFill>
                  <a:srgbClr val="FFFFFF"/>
                </a:solidFill>
              </a:defRPr>
            </a:pPr>
          </a:p>
        </p:txBody>
      </p:sp>
      <p:sp>
        <p:nvSpPr>
          <p:cNvPr id="136" name="Title 2"/>
          <p:cNvSpPr txBox="1"/>
          <p:nvPr>
            <p:ph type="title"/>
          </p:nvPr>
        </p:nvSpPr>
        <p:spPr>
          <a:xfrm>
            <a:off x="838200" y="365125"/>
            <a:ext cx="10515600" cy="1325563"/>
          </a:xfrm>
          <a:prstGeom prst="rect">
            <a:avLst/>
          </a:prstGeom>
        </p:spPr>
        <p:txBody>
          <a:bodyPr/>
          <a:lstStyle/>
          <a:p>
            <a:pPr defTabSz="758951">
              <a:defRPr sz="2988"/>
            </a:pPr>
            <a:r>
              <a:t>How can we as a research community implement practices to make it easier to find manipulated records?</a:t>
            </a:r>
            <a:b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Title 2"/>
          <p:cNvSpPr txBox="1"/>
          <p:nvPr>
            <p:ph type="title"/>
          </p:nvPr>
        </p:nvSpPr>
        <p:spPr>
          <a:xfrm>
            <a:off x="838200" y="365125"/>
            <a:ext cx="10515600" cy="1325563"/>
          </a:xfrm>
          <a:prstGeom prst="rect">
            <a:avLst/>
          </a:prstGeom>
        </p:spPr>
        <p:txBody>
          <a:bodyPr/>
          <a:lstStyle/>
          <a:p>
            <a:pPr defTabSz="758951">
              <a:defRPr sz="2988"/>
            </a:pPr>
            <a:r>
              <a:t>How can we as a research community implement practices to make it easier to find manipulated records?</a:t>
            </a:r>
            <a:br/>
          </a:p>
        </p:txBody>
      </p:sp>
      <p:sp>
        <p:nvSpPr>
          <p:cNvPr id="141" name="TextBox 10"/>
          <p:cNvSpPr txBox="1"/>
          <p:nvPr/>
        </p:nvSpPr>
        <p:spPr>
          <a:xfrm>
            <a:off x="883920" y="1486771"/>
            <a:ext cx="10000300" cy="370717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a:defRPr b="1" sz="2400">
                <a:solidFill>
                  <a:srgbClr val="0070C0"/>
                </a:solidFill>
              </a:defRPr>
            </a:pPr>
            <a:r>
              <a:t>Protocols and laboratory records need to be: </a:t>
            </a:r>
          </a:p>
          <a:p>
            <a:pPr marL="342900" indent="-342900" algn="just">
              <a:buSzPct val="100000"/>
              <a:buFont typeface="Arial"/>
              <a:buChar char="•"/>
              <a:defRPr sz="2400">
                <a:solidFill>
                  <a:srgbClr val="0070C0"/>
                </a:solidFill>
              </a:defRPr>
            </a:pPr>
            <a:r>
              <a:t>detailed </a:t>
            </a:r>
          </a:p>
          <a:p>
            <a:pPr marL="342900" indent="-342900" algn="just">
              <a:buSzPct val="100000"/>
              <a:buFont typeface="Arial"/>
              <a:buChar char="•"/>
              <a:defRPr sz="2400">
                <a:solidFill>
                  <a:srgbClr val="0070C0"/>
                </a:solidFill>
              </a:defRPr>
            </a:pPr>
            <a:r>
              <a:t>kept accurate and complete </a:t>
            </a:r>
          </a:p>
          <a:p>
            <a:pPr marL="342900" indent="-342900" algn="just">
              <a:buSzPct val="100000"/>
              <a:buFont typeface="Arial"/>
              <a:buChar char="•"/>
              <a:defRPr sz="2400">
                <a:solidFill>
                  <a:srgbClr val="0070C0"/>
                </a:solidFill>
              </a:defRPr>
            </a:pPr>
            <a:r>
              <a:t>They should be accessible (physically and/or electronically) to others both short and long term</a:t>
            </a:r>
          </a:p>
          <a:p>
            <a:pPr marL="342900" indent="-342900" algn="just">
              <a:buSzPct val="100000"/>
              <a:buFont typeface="Arial"/>
              <a:buChar char="•"/>
              <a:defRPr sz="2400">
                <a:solidFill>
                  <a:srgbClr val="0070C0"/>
                </a:solidFill>
              </a:defRPr>
            </a:pPr>
            <a:r>
              <a:t>Regular back-ups on a cloud and physical hard-drive to ensure appropriate archiving. </a:t>
            </a:r>
          </a:p>
          <a:p>
            <a:pPr marL="342900" indent="-342900" algn="just">
              <a:buSzPct val="100000"/>
              <a:buFont typeface="Arial"/>
              <a:buChar char="•"/>
              <a:defRPr sz="2400">
                <a:solidFill>
                  <a:srgbClr val="0070C0"/>
                </a:solidFill>
              </a:defRPr>
            </a:pPr>
            <a:r>
              <a:t>records should be kept in compliance with departmental, institutional, and other regulatory requirements, with special care given to human and animal research records</a:t>
            </a:r>
          </a:p>
        </p:txBody>
      </p:sp>
      <p:sp>
        <p:nvSpPr>
          <p:cNvPr id="142" name="TextBox 1"/>
          <p:cNvSpPr txBox="1"/>
          <p:nvPr/>
        </p:nvSpPr>
        <p:spPr>
          <a:xfrm>
            <a:off x="2420477" y="5563073"/>
            <a:ext cx="7351044" cy="76077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400">
                <a:solidFill>
                  <a:srgbClr val="0070C0"/>
                </a:solidFill>
              </a:defRPr>
            </a:lvl1pPr>
          </a:lstStyle>
          <a:p>
            <a:pPr/>
            <a:r>
              <a:t>A few common guidelines of good record keeping for protocols and laboratory notebooks are the following:</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Title 1"/>
          <p:cNvSpPr txBox="1"/>
          <p:nvPr>
            <p:ph type="title"/>
          </p:nvPr>
        </p:nvSpPr>
        <p:spPr>
          <a:xfrm>
            <a:off x="838200" y="365125"/>
            <a:ext cx="10515600" cy="1325563"/>
          </a:xfrm>
          <a:prstGeom prst="rect">
            <a:avLst/>
          </a:prstGeom>
        </p:spPr>
        <p:txBody>
          <a:bodyPr/>
          <a:lstStyle/>
          <a:p>
            <a:pPr/>
            <a:r>
              <a:t>Laboratory Notebooks</a:t>
            </a:r>
          </a:p>
        </p:txBody>
      </p:sp>
      <p:sp>
        <p:nvSpPr>
          <p:cNvPr id="145" name="Content Placeholder 2"/>
          <p:cNvSpPr txBox="1"/>
          <p:nvPr>
            <p:ph type="body" idx="1"/>
          </p:nvPr>
        </p:nvSpPr>
        <p:spPr>
          <a:xfrm>
            <a:off x="838200" y="1825625"/>
            <a:ext cx="10515600" cy="4351338"/>
          </a:xfrm>
          <a:prstGeom prst="rect">
            <a:avLst/>
          </a:prstGeom>
        </p:spPr>
        <p:txBody>
          <a:bodyPr/>
          <a:lstStyle/>
          <a:p>
            <a:pPr marL="277177" indent="-277177" defTabSz="886968">
              <a:lnSpc>
                <a:spcPct val="81000"/>
              </a:lnSpc>
              <a:spcBef>
                <a:spcPts val="900"/>
              </a:spcBef>
              <a:defRPr sz="2231"/>
            </a:pPr>
            <a:r>
              <a:t>contain all relevant details (what, when why and how you did it)</a:t>
            </a:r>
          </a:p>
          <a:p>
            <a:pPr marL="277177" indent="-277177" defTabSz="886968">
              <a:lnSpc>
                <a:spcPct val="81000"/>
              </a:lnSpc>
              <a:spcBef>
                <a:spcPts val="900"/>
              </a:spcBef>
              <a:defRPr sz="2231"/>
            </a:pPr>
            <a:r>
              <a:t>who you are (the person creating the record)</a:t>
            </a:r>
          </a:p>
          <a:p>
            <a:pPr marL="277177" indent="-277177" defTabSz="886968">
              <a:lnSpc>
                <a:spcPct val="81000"/>
              </a:lnSpc>
              <a:spcBef>
                <a:spcPts val="900"/>
              </a:spcBef>
              <a:defRPr sz="2231"/>
            </a:pPr>
            <a:r>
              <a:t>which project(s) is the record part of</a:t>
            </a:r>
          </a:p>
          <a:p>
            <a:pPr marL="277177" indent="-277177" defTabSz="886968">
              <a:lnSpc>
                <a:spcPct val="81000"/>
              </a:lnSpc>
              <a:spcBef>
                <a:spcPts val="900"/>
              </a:spcBef>
              <a:defRPr sz="2231"/>
            </a:pPr>
            <a:r>
              <a:t>information on lot/batch numbers</a:t>
            </a:r>
          </a:p>
          <a:p>
            <a:pPr marL="277177" indent="-277177" defTabSz="886968">
              <a:lnSpc>
                <a:spcPct val="81000"/>
              </a:lnSpc>
              <a:spcBef>
                <a:spcPts val="900"/>
              </a:spcBef>
              <a:defRPr sz="2231"/>
            </a:pPr>
            <a:r>
              <a:t>what happened and what did not happen (data, including images)</a:t>
            </a:r>
          </a:p>
          <a:p>
            <a:pPr marL="277177" indent="-277177" defTabSz="886968">
              <a:lnSpc>
                <a:spcPct val="81000"/>
              </a:lnSpc>
              <a:spcBef>
                <a:spcPts val="900"/>
              </a:spcBef>
              <a:defRPr sz="2231"/>
            </a:pPr>
            <a:r>
              <a:t>how you processed and analysed the data</a:t>
            </a:r>
          </a:p>
          <a:p>
            <a:pPr marL="277177" indent="-277177" defTabSz="886968">
              <a:lnSpc>
                <a:spcPct val="81000"/>
              </a:lnSpc>
              <a:spcBef>
                <a:spcPts val="900"/>
              </a:spcBef>
              <a:defRPr sz="2231"/>
            </a:pPr>
            <a:r>
              <a:t>your interpretation (and the interpretations of others if important) and next steps in the project based on these results</a:t>
            </a:r>
          </a:p>
          <a:p>
            <a:pPr marL="277177" indent="-277177" defTabSz="886968">
              <a:lnSpc>
                <a:spcPct val="81000"/>
              </a:lnSpc>
              <a:spcBef>
                <a:spcPts val="900"/>
              </a:spcBef>
              <a:defRPr sz="2231"/>
            </a:pPr>
            <a:r>
              <a:t>should be well organised for ease of navigation (indexed, labelled, catalogued)</a:t>
            </a:r>
          </a:p>
          <a:p>
            <a:pPr marL="277177" indent="-277177" defTabSz="886968">
              <a:lnSpc>
                <a:spcPct val="81000"/>
              </a:lnSpc>
              <a:spcBef>
                <a:spcPts val="900"/>
              </a:spcBef>
              <a:defRPr sz="2231"/>
            </a:pPr>
            <a:r>
              <a:t>accurate and complete: include all original data and important study details (metadata).</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Title 1"/>
          <p:cNvSpPr txBox="1"/>
          <p:nvPr>
            <p:ph type="title"/>
          </p:nvPr>
        </p:nvSpPr>
        <p:spPr>
          <a:xfrm>
            <a:off x="838200" y="365125"/>
            <a:ext cx="10515600" cy="1325563"/>
          </a:xfrm>
          <a:prstGeom prst="rect">
            <a:avLst/>
          </a:prstGeom>
        </p:spPr>
        <p:txBody>
          <a:bodyPr/>
          <a:lstStyle/>
          <a:p>
            <a:pPr/>
            <a:r>
              <a:t>Protocols</a:t>
            </a:r>
          </a:p>
        </p:txBody>
      </p:sp>
      <p:sp>
        <p:nvSpPr>
          <p:cNvPr id="148" name="Content Placeholder 2"/>
          <p:cNvSpPr txBox="1"/>
          <p:nvPr>
            <p:ph type="body" idx="1"/>
          </p:nvPr>
        </p:nvSpPr>
        <p:spPr>
          <a:xfrm>
            <a:off x="838200" y="1825625"/>
            <a:ext cx="10515600" cy="4351338"/>
          </a:xfrm>
          <a:prstGeom prst="rect">
            <a:avLst/>
          </a:prstGeom>
        </p:spPr>
        <p:txBody>
          <a:bodyPr/>
          <a:lstStyle/>
          <a:p>
            <a:pPr marL="285750" indent="-285750"/>
            <a:r>
              <a:t>who created the protocol if not you</a:t>
            </a:r>
          </a:p>
          <a:p>
            <a:pPr marL="285750" indent="-285750"/>
            <a:r>
              <a:t>complete and detailed instructions describing why and how to do an experiment</a:t>
            </a:r>
          </a:p>
          <a:p>
            <a:pPr marL="285750" indent="-285750"/>
            <a:r>
              <a:t>what special materials and instruments are being used and where they were obtained</a:t>
            </a:r>
          </a:p>
          <a:p>
            <a:pPr marL="285750" indent="-285750"/>
            <a:r>
              <a:t>health and safety advice and how to dispose of waste</a:t>
            </a:r>
          </a:p>
          <a:p>
            <a:pPr marL="285750" indent="-285750"/>
            <a:r>
              <a:t>allow repetition of your procedures and studies by yourself and others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